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  <p:sldMasterId id="2147483662" r:id="rId3"/>
    <p:sldMasterId id="2147483664" r:id="rId4"/>
  </p:sldMasterIdLst>
  <p:notesMasterIdLst>
    <p:notesMasterId r:id="rId44"/>
  </p:notesMasterIdLst>
  <p:sldIdLst>
    <p:sldId id="481" r:id="rId5"/>
    <p:sldId id="482" r:id="rId6"/>
    <p:sldId id="483" r:id="rId7"/>
    <p:sldId id="484" r:id="rId8"/>
    <p:sldId id="486" r:id="rId9"/>
    <p:sldId id="487" r:id="rId10"/>
    <p:sldId id="591" r:id="rId11"/>
    <p:sldId id="485" r:id="rId12"/>
    <p:sldId id="659" r:id="rId13"/>
    <p:sldId id="489" r:id="rId14"/>
    <p:sldId id="491" r:id="rId15"/>
    <p:sldId id="492" r:id="rId16"/>
    <p:sldId id="493" r:id="rId17"/>
    <p:sldId id="494" r:id="rId18"/>
    <p:sldId id="495" r:id="rId19"/>
    <p:sldId id="496" r:id="rId20"/>
    <p:sldId id="497" r:id="rId21"/>
    <p:sldId id="498" r:id="rId22"/>
    <p:sldId id="499" r:id="rId23"/>
    <p:sldId id="500" r:id="rId24"/>
    <p:sldId id="501" r:id="rId25"/>
    <p:sldId id="586" r:id="rId26"/>
    <p:sldId id="589" r:id="rId27"/>
    <p:sldId id="590" r:id="rId28"/>
    <p:sldId id="587" r:id="rId29"/>
    <p:sldId id="660" r:id="rId30"/>
    <p:sldId id="548" r:id="rId31"/>
    <p:sldId id="581" r:id="rId32"/>
    <p:sldId id="655" r:id="rId33"/>
    <p:sldId id="582" r:id="rId34"/>
    <p:sldId id="657" r:id="rId35"/>
    <p:sldId id="507" r:id="rId36"/>
    <p:sldId id="661" r:id="rId37"/>
    <p:sldId id="585" r:id="rId38"/>
    <p:sldId id="506" r:id="rId39"/>
    <p:sldId id="546" r:id="rId40"/>
    <p:sldId id="584" r:id="rId41"/>
    <p:sldId id="662" r:id="rId42"/>
    <p:sldId id="369" r:id="rId43"/>
  </p:sldIdLst>
  <p:sldSz cx="9144000" cy="6858000" type="screen4x3"/>
  <p:notesSz cx="9144000" cy="6858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CFFCC"/>
    <a:srgbClr val="0000FF"/>
    <a:srgbClr val="000000"/>
    <a:srgbClr val="CCFFFF"/>
    <a:srgbClr val="D5FFFF"/>
    <a:srgbClr val="009900"/>
    <a:srgbClr val="66FF66"/>
    <a:srgbClr val="969696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17122" autoAdjust="0"/>
    <p:restoredTop sz="88418" autoAdjust="0"/>
  </p:normalViewPr>
  <p:slideViewPr>
    <p:cSldViewPr showGuides="1">
      <p:cViewPr varScale="1">
        <p:scale>
          <a:sx n="111" d="100"/>
          <a:sy n="111" d="100"/>
        </p:scale>
        <p:origin x="540" y="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55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181600" y="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en-US"/>
          </a:p>
        </p:txBody>
      </p:sp>
      <p:sp>
        <p:nvSpPr>
          <p:cNvPr id="972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72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2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1600" y="6477000"/>
            <a:ext cx="396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37231C64-B976-DF4A-874D-4A45D2B4256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A6C62C-AF94-8B42-AF39-302D6D4E3459}" type="slidenum">
              <a:rPr lang="en-US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52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2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61243CB-C6F1-664C-90A2-7A61CC37E496}" type="slidenum">
              <a:rPr lang="en-US">
                <a:solidFill>
                  <a:prstClr val="black"/>
                </a:solidFill>
                <a:latin typeface="Times New Roman" pitchFamily="1" charset="0"/>
              </a:rPr>
              <a:pPr/>
              <a:t>10</a:t>
            </a:fld>
            <a:endParaRPr lang="en-US">
              <a:solidFill>
                <a:prstClr val="black"/>
              </a:solidFill>
              <a:latin typeface="Times New Roman" pitchFamily="1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>
              <a:latin typeface="Times New Roman" pitchFamily="1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796E56-B36D-B641-8E07-A12103DCA57C}" type="slidenum">
              <a:rPr lang="en-US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8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AAD09A-0B7F-994E-BB00-BF61A581A707}" type="slidenum">
              <a:rPr lang="en-US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649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4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CFF87F-D9B8-594A-8348-D8CABB110D23}" type="slidenum">
              <a:rPr lang="en-US">
                <a:solidFill>
                  <a:prstClr val="black"/>
                </a:solidFill>
              </a:rPr>
              <a:pPr/>
              <a:t>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464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1243CB-C6F1-664C-90A2-7A61CC37E49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" charset="0"/>
              <a:ea typeface="+mn-ea"/>
              <a:cs typeface="+mn-cs"/>
            </a:endParaRPr>
          </a:p>
        </p:txBody>
      </p:sp>
      <p:sp>
        <p:nvSpPr>
          <p:cNvPr id="419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>
              <a:latin typeface="Times New Roman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448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DC72698-1F8E-9E4A-811F-2B54E65840C5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10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DC72698-1F8E-9E4A-811F-2B54E65840C5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1589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25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788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26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8109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AAD09A-0B7F-994E-BB00-BF61A581A707}" type="slidenum">
              <a:rPr lang="en-US"/>
              <a:pPr/>
              <a:t>27</a:t>
            </a:fld>
            <a:endParaRPr lang="en-US"/>
          </a:p>
        </p:txBody>
      </p:sp>
      <p:sp>
        <p:nvSpPr>
          <p:cNvPr id="7649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4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AAD09A-0B7F-994E-BB00-BF61A581A707}" type="slidenum">
              <a:rPr lang="en-US"/>
              <a:pPr/>
              <a:t>28</a:t>
            </a:fld>
            <a:endParaRPr lang="en-US"/>
          </a:p>
        </p:txBody>
      </p:sp>
      <p:sp>
        <p:nvSpPr>
          <p:cNvPr id="7649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4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13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79B1A61-FAD2-D34E-BB62-747608B34D6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3528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>
                <a:solidFill>
                  <a:prstClr val="black"/>
                </a:solidFill>
              </a:rPr>
              <a:pPr/>
              <a:t>30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8818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79B1A61-FAD2-D34E-BB62-747608B34D6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5903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/>
              <a:pPr/>
              <a:t>32</a:t>
            </a:fld>
            <a:endParaRPr lang="en-US"/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/>
              <a:pPr/>
              <a:t>33</a:t>
            </a:fld>
            <a:endParaRPr lang="en-US"/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39123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AAD09A-0B7F-994E-BB00-BF61A581A707}" type="slidenum">
              <a:rPr lang="en-US"/>
              <a:pPr/>
              <a:t>34</a:t>
            </a:fld>
            <a:endParaRPr lang="en-US"/>
          </a:p>
        </p:txBody>
      </p:sp>
      <p:sp>
        <p:nvSpPr>
          <p:cNvPr id="7649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4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278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/>
              <a:pPr/>
              <a:t>35</a:t>
            </a:fld>
            <a:endParaRPr lang="en-US"/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7AAD09A-0B7F-994E-BB00-BF61A581A707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7649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4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/>
              <a:t>Show MultipleInheritance.cpp example.</a:t>
            </a:r>
          </a:p>
        </p:txBody>
      </p:sp>
    </p:spTree>
    <p:extLst>
      <p:ext uri="{BB962C8B-B14F-4D97-AF65-F5344CB8AC3E}">
        <p14:creationId xmlns:p14="http://schemas.microsoft.com/office/powerpoint/2010/main" val="23231241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7AAD09A-0B7F-994E-BB00-BF61A581A707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7649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4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/>
              <a:t>Show MultipleInheritance.cpp example.</a:t>
            </a:r>
          </a:p>
        </p:txBody>
      </p:sp>
    </p:spTree>
    <p:extLst>
      <p:ext uri="{BB962C8B-B14F-4D97-AF65-F5344CB8AC3E}">
        <p14:creationId xmlns:p14="http://schemas.microsoft.com/office/powerpoint/2010/main" val="320542469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0769C9-9875-1A45-8F0C-7D076A39265C}" type="slidenum">
              <a:rPr lang="en-US"/>
              <a:pPr/>
              <a:t>39</a:t>
            </a:fld>
            <a:endParaRPr lang="en-US"/>
          </a:p>
        </p:txBody>
      </p:sp>
      <p:sp>
        <p:nvSpPr>
          <p:cNvPr id="198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9B1A61-FAD2-D34E-BB62-747608B34D6D}" type="slidenum">
              <a:rPr lang="en-US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01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1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C72698-1F8E-9E4A-811F-2B54E65840C5}" type="slidenum">
              <a:rPr lang="en-US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42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DC72698-1F8E-9E4A-811F-2B54E65840C5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altLang="zh-CN" dirty="0"/>
              <a:t>Show Inheritance.cpp example.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338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DC72698-1F8E-9E4A-811F-2B54E65840C5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777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844800" y="533400"/>
            <a:ext cx="3454400" cy="2590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7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76600"/>
            <a:ext cx="6705600" cy="304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altLang="zh-CN" dirty="0"/>
              <a:t>Show Inheritance.cpp example.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644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C179319-EBCB-EC44-BABA-F5EDD1D4859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3ADE519-0466-6C45-83C1-371F2FEE7FE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9AFCF31-B35B-864A-BBDA-07E44CD9EE5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7CAE041-5BF3-8649-8E6B-15567A4A000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A818685-751A-614C-A643-0DB30276073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A818685-751A-614C-A643-0DB30276073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A61EE1-17C0-A242-A04D-5092C058BA2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342FA9-5BA2-D747-9E9B-4871D3B8113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79CD79F-AE13-4645-BB5C-F4C8EBB053B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889BF03-8342-BC42-8085-83863E128F7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84B822E-91A0-CC4E-B3F8-4520C0F86E4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8A20B6D-9E8A-AE49-B2C2-90792D133EA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9A3FA8A-C4FF-7F45-9603-374C8746043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ECAE457-F1C6-7341-94CD-B503F78FFC5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2F14B723-E449-EA45-A28A-5FA5DD77E738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b="0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b="0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49B409AF-2D96-BA43-BA47-19F872ACA0CC}" type="slidenum">
              <a:rPr lang="en-US" b="0">
                <a:solidFill>
                  <a:srgbClr val="000000"/>
                </a:solidFill>
              </a:rPr>
              <a:pPr/>
              <a:t>‹#›</a:t>
            </a:fld>
            <a:endParaRPr lang="en-US" b="0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D3F8020C-4511-D84B-9FB2-F4C8795252A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b="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b="0"/>
            </a:lvl1pPr>
          </a:lstStyle>
          <a:p>
            <a:fld id="{D3F8020C-4511-D84B-9FB2-F4C8795252A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28.xml"/><Relationship Id="rId5" Type="http://schemas.openxmlformats.org/officeDocument/2006/relationships/slide" Target="slide10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3" Type="http://schemas.openxmlformats.org/officeDocument/2006/relationships/slide" Target="slide18.xml"/><Relationship Id="rId7" Type="http://schemas.openxmlformats.org/officeDocument/2006/relationships/slide" Target="slide1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19.xml"/><Relationship Id="rId5" Type="http://schemas.openxmlformats.org/officeDocument/2006/relationships/slide" Target="slide39.xml"/><Relationship Id="rId4" Type="http://schemas.openxmlformats.org/officeDocument/2006/relationships/slide" Target="slide21.xml"/><Relationship Id="rId9" Type="http://schemas.openxmlformats.org/officeDocument/2006/relationships/slide" Target="slide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 bwMode="auto">
          <a:xfrm>
            <a:off x="304800" y="166340"/>
            <a:ext cx="2386584" cy="2386584"/>
          </a:xfrm>
          <a:prstGeom prst="rect">
            <a:avLst/>
          </a:prstGeom>
          <a:gradFill flip="none" rotWithShape="1">
            <a:gsLst>
              <a:gs pos="0">
                <a:srgbClr val="666666"/>
              </a:gs>
              <a:gs pos="100000">
                <a:srgbClr val="CCCCCC"/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4515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67545" y="898675"/>
            <a:ext cx="5442855" cy="533400"/>
          </a:xfrm>
        </p:spPr>
        <p:txBody>
          <a:bodyPr/>
          <a:lstStyle/>
          <a:p>
            <a:pPr algn="l"/>
            <a:r>
              <a:rPr lang="en-US" sz="3600">
                <a:solidFill>
                  <a:srgbClr val="000000"/>
                </a:solidFill>
              </a:rPr>
              <a:t>Inheritance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4" name="Rectangle 22"/>
          <p:cNvSpPr>
            <a:spLocks noChangeArrowheads="1"/>
          </p:cNvSpPr>
          <p:nvPr/>
        </p:nvSpPr>
        <p:spPr bwMode="auto">
          <a:xfrm>
            <a:off x="1671638" y="573088"/>
            <a:ext cx="150011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" charset="0"/>
              </a:rPr>
              <a:t>C H A P T E R   19</a:t>
            </a:r>
            <a:endParaRPr lang="en-US" b="0" dirty="0">
              <a:solidFill>
                <a:srgbClr val="000000"/>
              </a:solidFill>
              <a:latin typeface="Helvetica" charset="0"/>
            </a:endParaRPr>
          </a:p>
        </p:txBody>
      </p:sp>
      <p:sp>
        <p:nvSpPr>
          <p:cNvPr id="5" name="Line 23"/>
          <p:cNvSpPr>
            <a:spLocks noChangeShapeType="1"/>
          </p:cNvSpPr>
          <p:nvPr/>
        </p:nvSpPr>
        <p:spPr bwMode="auto">
          <a:xfrm flipV="1">
            <a:off x="1589088" y="885825"/>
            <a:ext cx="4951412" cy="79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6" name="Rectangle 24"/>
          <p:cNvSpPr>
            <a:spLocks noChangeArrowheads="1"/>
          </p:cNvSpPr>
          <p:nvPr/>
        </p:nvSpPr>
        <p:spPr bwMode="auto">
          <a:xfrm>
            <a:off x="2667000" y="1601405"/>
            <a:ext cx="3657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b="0" i="1" dirty="0"/>
              <a:t>Beware how you trifle with your marvelous inheritance.</a:t>
            </a:r>
            <a:endParaRPr lang="en-US" sz="1000" b="0" i="1" dirty="0">
              <a:solidFill>
                <a:srgbClr val="000000"/>
              </a:solidFill>
            </a:endParaRPr>
          </a:p>
        </p:txBody>
      </p:sp>
      <p:sp>
        <p:nvSpPr>
          <p:cNvPr id="7" name="Rectangle 25"/>
          <p:cNvSpPr>
            <a:spLocks noChangeArrowheads="1"/>
          </p:cNvSpPr>
          <p:nvPr/>
        </p:nvSpPr>
        <p:spPr bwMode="auto">
          <a:xfrm>
            <a:off x="3810000" y="1880810"/>
            <a:ext cx="279558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1000" b="0" dirty="0">
                <a:solidFill>
                  <a:srgbClr val="000000"/>
                </a:solidFill>
              </a:rPr>
              <a:t>—</a:t>
            </a:r>
            <a:r>
              <a:rPr lang="en-US" sz="1000" b="0" dirty="0"/>
              <a:t>Henry Cabot Lodge, “League of Nations” 1919</a:t>
            </a:r>
            <a:endParaRPr lang="en-US" sz="1000" b="0" dirty="0">
              <a:solidFill>
                <a:srgbClr val="000000"/>
              </a:solidFill>
            </a:endParaRPr>
          </a:p>
        </p:txBody>
      </p:sp>
      <p:pic>
        <p:nvPicPr>
          <p:cNvPr id="15" name="Picture 14" descr="ProgrammingAbstractionsCov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412" y="166340"/>
            <a:ext cx="1920240" cy="2379643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0" name="Text Box 26">
            <a:hlinkClick r:id="rId4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2895600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>
                <a:solidFill>
                  <a:srgbClr val="3333CC"/>
                </a:solidFill>
              </a:rPr>
              <a:t>19.1  Simple inheritance</a:t>
            </a:r>
          </a:p>
        </p:txBody>
      </p:sp>
      <p:sp>
        <p:nvSpPr>
          <p:cNvPr id="31" name="Text Box 27">
            <a:hlinkClick r:id="rId5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3291616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>
                <a:solidFill>
                  <a:srgbClr val="3333CC"/>
                </a:solidFill>
              </a:rPr>
              <a:t>19.2  A hierarchy of graphical shapes</a:t>
            </a:r>
          </a:p>
        </p:txBody>
      </p:sp>
      <p:sp>
        <p:nvSpPr>
          <p:cNvPr id="34" name="Text Box 30">
            <a:hlinkClick r:id="rId6" action="ppaction://hlinksldjump"/>
          </p:cNvPr>
          <p:cNvSpPr txBox="1">
            <a:spLocks noChangeArrowheads="1"/>
          </p:cNvSpPr>
          <p:nvPr/>
        </p:nvSpPr>
        <p:spPr bwMode="auto">
          <a:xfrm>
            <a:off x="609600" y="3683913"/>
            <a:ext cx="73152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0" u="sng" dirty="0">
                <a:solidFill>
                  <a:srgbClr val="3333CC"/>
                </a:solidFill>
              </a:rPr>
              <a:t>19.</a:t>
            </a:r>
            <a:r>
              <a:rPr lang="en-US" altLang="zh-CN" sz="2400" b="0" u="sng" dirty="0">
                <a:solidFill>
                  <a:srgbClr val="3333CC"/>
                </a:solidFill>
              </a:rPr>
              <a:t>3</a:t>
            </a:r>
            <a:r>
              <a:rPr lang="en-US" sz="2400" b="0" u="sng" dirty="0">
                <a:solidFill>
                  <a:srgbClr val="3333CC"/>
                </a:solidFill>
              </a:rPr>
              <a:t>  Multiple inheritance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Representing Graphical Shapes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963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103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In the Stanford C++ library, you can find the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GObject</a:t>
            </a:r>
            <a:r>
              <a:rPr lang="en-US" sz="2400" b="0" dirty="0">
                <a:solidFill>
                  <a:srgbClr val="000000"/>
                </a:solidFill>
              </a:rPr>
              <a:t> hierarchy, which looks something like this: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The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gobjects.h</a:t>
            </a:r>
            <a:r>
              <a:rPr lang="en-US" altLang="zh-CN" sz="2400" b="0" dirty="0">
                <a:solidFill>
                  <a:srgbClr val="000000"/>
                </a:solidFill>
              </a:rPr>
              <a:t> interface includes all these classes.  The text, however, implements just a few of them.</a:t>
            </a:r>
            <a:endParaRPr lang="en-US" altLang="zh-CN" sz="24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In C++, the most important thing to keep in mind is that you have to use </a:t>
            </a:r>
            <a:r>
              <a:rPr lang="en-US" altLang="zh-CN" sz="2400" b="0" i="1" dirty="0">
                <a:solidFill>
                  <a:srgbClr val="FF0000"/>
                </a:solidFill>
              </a:rPr>
              <a:t>pointers</a:t>
            </a:r>
            <a:r>
              <a:rPr lang="en-US" altLang="zh-CN" sz="2400" b="0" dirty="0">
                <a:solidFill>
                  <a:srgbClr val="000000"/>
                </a:solidFill>
              </a:rPr>
              <a:t> to these objects.</a:t>
            </a:r>
            <a:endParaRPr lang="en-US" altLang="zh-CN" sz="24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3927475" y="1981200"/>
            <a:ext cx="1360488" cy="3746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i="1">
                <a:solidFill>
                  <a:srgbClr val="000000"/>
                </a:solidFill>
                <a:latin typeface="Courier New" pitchFamily="1" charset="0"/>
              </a:rPr>
              <a:t>GObject</a:t>
            </a:r>
            <a:endParaRPr lang="en-US" sz="2400" b="0">
              <a:solidFill>
                <a:srgbClr val="000000"/>
              </a:solidFill>
              <a:latin typeface="Helvetica" pitchFamily="1" charset="0"/>
            </a:endParaRPr>
          </a:p>
        </p:txBody>
      </p:sp>
      <p:sp>
        <p:nvSpPr>
          <p:cNvPr id="40968" name="AutoShape 8"/>
          <p:cNvSpPr>
            <a:spLocks noChangeArrowheads="1"/>
          </p:cNvSpPr>
          <p:nvPr/>
        </p:nvSpPr>
        <p:spPr bwMode="auto">
          <a:xfrm rot="3112282">
            <a:off x="4000500" y="2335213"/>
            <a:ext cx="212725" cy="1651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0971" name="AutoShape 11"/>
          <p:cNvSpPr>
            <a:spLocks noChangeArrowheads="1"/>
          </p:cNvSpPr>
          <p:nvPr/>
        </p:nvSpPr>
        <p:spPr bwMode="auto">
          <a:xfrm>
            <a:off x="4489450" y="2374900"/>
            <a:ext cx="212725" cy="1651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0972" name="AutoShape 12"/>
          <p:cNvSpPr>
            <a:spLocks noChangeArrowheads="1"/>
          </p:cNvSpPr>
          <p:nvPr/>
        </p:nvSpPr>
        <p:spPr bwMode="auto">
          <a:xfrm rot="-3265477">
            <a:off x="5018087" y="2335213"/>
            <a:ext cx="212725" cy="1651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40976" name="AutoShape 16"/>
          <p:cNvCxnSpPr>
            <a:cxnSpLocks noChangeShapeType="1"/>
            <a:stCxn id="40972" idx="3"/>
          </p:cNvCxnSpPr>
          <p:nvPr/>
        </p:nvCxnSpPr>
        <p:spPr bwMode="auto">
          <a:xfrm>
            <a:off x="5191125" y="2465388"/>
            <a:ext cx="1708150" cy="90011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40978" name="AutoShape 18"/>
          <p:cNvCxnSpPr>
            <a:cxnSpLocks noChangeShapeType="1"/>
            <a:stCxn id="40971" idx="3"/>
          </p:cNvCxnSpPr>
          <p:nvPr/>
        </p:nvCxnSpPr>
        <p:spPr bwMode="auto">
          <a:xfrm>
            <a:off x="4595813" y="2540000"/>
            <a:ext cx="14287" cy="82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40980" name="AutoShape 20"/>
          <p:cNvCxnSpPr>
            <a:cxnSpLocks noChangeShapeType="1"/>
            <a:endCxn id="40968" idx="3"/>
          </p:cNvCxnSpPr>
          <p:nvPr/>
        </p:nvCxnSpPr>
        <p:spPr bwMode="auto">
          <a:xfrm flipV="1">
            <a:off x="2320925" y="2468563"/>
            <a:ext cx="1720850" cy="89693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sp>
        <p:nvSpPr>
          <p:cNvPr id="686107" name="Rectangle 27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1822450" y="3365500"/>
            <a:ext cx="995363" cy="37465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dirty="0" err="1">
                <a:solidFill>
                  <a:srgbClr val="000000"/>
                </a:solidFill>
                <a:latin typeface="Courier New" pitchFamily="1" charset="0"/>
              </a:rPr>
              <a:t>GLine</a:t>
            </a:r>
            <a:endParaRPr lang="en-US" sz="2400" b="0" dirty="0">
              <a:solidFill>
                <a:srgbClr val="000000"/>
              </a:solidFill>
              <a:latin typeface="Helvetica" pitchFamily="1" charset="0"/>
            </a:endParaRPr>
          </a:p>
        </p:txBody>
      </p:sp>
      <p:sp>
        <p:nvSpPr>
          <p:cNvPr id="686109" name="Rectangle 29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4111625" y="3365500"/>
            <a:ext cx="995363" cy="37465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dirty="0" err="1">
                <a:solidFill>
                  <a:srgbClr val="000000"/>
                </a:solidFill>
                <a:latin typeface="Courier New" pitchFamily="1" charset="0"/>
              </a:rPr>
              <a:t>GRect</a:t>
            </a:r>
            <a:endParaRPr lang="en-US" sz="2400" b="0" dirty="0">
              <a:solidFill>
                <a:srgbClr val="000000"/>
              </a:solidFill>
              <a:latin typeface="Helvetica" pitchFamily="1" charset="0"/>
            </a:endParaRPr>
          </a:p>
        </p:txBody>
      </p:sp>
      <p:sp>
        <p:nvSpPr>
          <p:cNvPr id="686111" name="Rectangle 3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6400800" y="3365500"/>
            <a:ext cx="995363" cy="37465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dirty="0" err="1">
                <a:solidFill>
                  <a:srgbClr val="000000"/>
                </a:solidFill>
                <a:latin typeface="Courier New" pitchFamily="1" charset="0"/>
              </a:rPr>
              <a:t>GOval</a:t>
            </a:r>
            <a:endParaRPr lang="en-US" sz="2400" b="0" dirty="0">
              <a:solidFill>
                <a:srgbClr val="000000"/>
              </a:solidFill>
              <a:latin typeface="Helvetica" pitchFamily="1" charset="0"/>
            </a:endParaRPr>
          </a:p>
        </p:txBody>
      </p:sp>
      <p:grpSp>
        <p:nvGrpSpPr>
          <p:cNvPr id="2" name="Group 34"/>
          <p:cNvGrpSpPr/>
          <p:nvPr/>
        </p:nvGrpSpPr>
        <p:grpSpPr>
          <a:xfrm>
            <a:off x="684213" y="2260600"/>
            <a:ext cx="7850187" cy="2406650"/>
            <a:chOff x="684213" y="2260600"/>
            <a:chExt cx="7850187" cy="2406650"/>
          </a:xfrm>
        </p:grpSpPr>
        <p:sp>
          <p:nvSpPr>
            <p:cNvPr id="40965" name="Rectangle 5">
              <a:hlinkClick r:id="rId6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3331635" y="4292600"/>
              <a:ext cx="1203325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GRoundRect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40966" name="Rectangle 6">
              <a:hlinkClick r:id="rId6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787372" y="4292600"/>
              <a:ext cx="995363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G3DRect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40967" name="AutoShape 7"/>
            <p:cNvSpPr>
              <a:spLocks noChangeArrowheads="1"/>
            </p:cNvSpPr>
            <p:nvPr/>
          </p:nvSpPr>
          <p:spPr bwMode="auto">
            <a:xfrm rot="4336259">
              <a:off x="3733800" y="2284413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0969" name="AutoShape 9"/>
            <p:cNvSpPr>
              <a:spLocks noChangeArrowheads="1"/>
            </p:cNvSpPr>
            <p:nvPr/>
          </p:nvSpPr>
          <p:spPr bwMode="auto">
            <a:xfrm rot="2418886">
              <a:off x="4216400" y="2354263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0970" name="AutoShape 10"/>
            <p:cNvSpPr>
              <a:spLocks noChangeArrowheads="1"/>
            </p:cNvSpPr>
            <p:nvPr/>
          </p:nvSpPr>
          <p:spPr bwMode="auto">
            <a:xfrm rot="-2547876">
              <a:off x="4764088" y="2349500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0973" name="AutoShape 13"/>
            <p:cNvSpPr>
              <a:spLocks noChangeArrowheads="1"/>
            </p:cNvSpPr>
            <p:nvPr/>
          </p:nvSpPr>
          <p:spPr bwMode="auto">
            <a:xfrm rot="-4309211">
              <a:off x="5272087" y="2297113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40974" name="AutoShape 14"/>
            <p:cNvSpPr>
              <a:spLocks noChangeArrowheads="1"/>
            </p:cNvSpPr>
            <p:nvPr/>
          </p:nvSpPr>
          <p:spPr bwMode="auto">
            <a:xfrm rot="19004889" flipH="1">
              <a:off x="4677835" y="3721100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40975" name="AutoShape 15"/>
            <p:cNvCxnSpPr>
              <a:cxnSpLocks noChangeShapeType="1"/>
              <a:stCxn id="40973" idx="3"/>
            </p:cNvCxnSpPr>
            <p:nvPr/>
          </p:nvCxnSpPr>
          <p:spPr bwMode="auto">
            <a:xfrm>
              <a:off x="5456238" y="2405063"/>
              <a:ext cx="2581275" cy="96043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977" name="AutoShape 17"/>
            <p:cNvCxnSpPr>
              <a:cxnSpLocks noChangeShapeType="1"/>
              <a:stCxn id="40970" idx="3"/>
            </p:cNvCxnSpPr>
            <p:nvPr/>
          </p:nvCxnSpPr>
          <p:spPr bwMode="auto">
            <a:xfrm>
              <a:off x="4926013" y="2492375"/>
              <a:ext cx="835025" cy="8731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979" name="AutoShape 19"/>
            <p:cNvCxnSpPr>
              <a:cxnSpLocks noChangeShapeType="1"/>
              <a:endCxn id="40969" idx="3"/>
            </p:cNvCxnSpPr>
            <p:nvPr/>
          </p:nvCxnSpPr>
          <p:spPr bwMode="auto">
            <a:xfrm flipV="1">
              <a:off x="3471863" y="2498725"/>
              <a:ext cx="796925" cy="8667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981" name="AutoShape 21"/>
            <p:cNvCxnSpPr>
              <a:cxnSpLocks noChangeShapeType="1"/>
              <a:endCxn id="40967" idx="3"/>
            </p:cNvCxnSpPr>
            <p:nvPr/>
          </p:nvCxnSpPr>
          <p:spPr bwMode="auto">
            <a:xfrm flipV="1">
              <a:off x="1182688" y="2390775"/>
              <a:ext cx="2578100" cy="9747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982" name="AutoShape 22"/>
            <p:cNvCxnSpPr>
              <a:cxnSpLocks noChangeShapeType="1"/>
              <a:stCxn id="40966" idx="0"/>
              <a:endCxn id="40974" idx="3"/>
            </p:cNvCxnSpPr>
            <p:nvPr/>
          </p:nvCxnSpPr>
          <p:spPr bwMode="auto">
            <a:xfrm flipH="1" flipV="1">
              <a:off x="4839760" y="3862388"/>
              <a:ext cx="446087" cy="43021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40983" name="AutoShape 23"/>
            <p:cNvSpPr>
              <a:spLocks noChangeArrowheads="1"/>
            </p:cNvSpPr>
            <p:nvPr/>
          </p:nvSpPr>
          <p:spPr bwMode="auto">
            <a:xfrm rot="2595111">
              <a:off x="4338110" y="3721100"/>
              <a:ext cx="212725" cy="165100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40984" name="AutoShape 24"/>
            <p:cNvCxnSpPr>
              <a:cxnSpLocks noChangeShapeType="1"/>
              <a:stCxn id="40965" idx="0"/>
              <a:endCxn id="40983" idx="3"/>
            </p:cNvCxnSpPr>
            <p:nvPr/>
          </p:nvCxnSpPr>
          <p:spPr bwMode="auto">
            <a:xfrm flipV="1">
              <a:off x="3933297" y="3862388"/>
              <a:ext cx="454025" cy="43021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686106" name="Rectangle 26">
              <a:hlinkClick r:id="rId7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684213" y="3365500"/>
              <a:ext cx="995362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GLabel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686108" name="Rectangle 28">
              <a:hlinkClick r:id="rId8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2973388" y="3365500"/>
              <a:ext cx="995362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dirty="0" err="1">
                  <a:solidFill>
                    <a:srgbClr val="000000"/>
                  </a:solidFill>
                  <a:latin typeface="Courier New" pitchFamily="1" charset="0"/>
                </a:rPr>
                <a:t>GImage</a:t>
              </a:r>
              <a:endParaRPr lang="en-US" sz="2400" b="0" dirty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686110" name="Rectangle 30">
              <a:hlinkClick r:id="rId9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5262563" y="3365500"/>
              <a:ext cx="995362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GArc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  <p:sp>
          <p:nvSpPr>
            <p:cNvPr id="686112" name="Rectangle 32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7539038" y="3365500"/>
              <a:ext cx="995362" cy="3746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Courier New" pitchFamily="1" charset="0"/>
                </a:rPr>
                <a:t>GPolygon</a:t>
              </a:r>
              <a:endParaRPr lang="en-US" sz="2400" b="0">
                <a:solidFill>
                  <a:srgbClr val="000000"/>
                </a:solidFill>
                <a:latin typeface="Helvetica" pitchFamily="1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/>
                <a:cs typeface="Courier New"/>
              </a:rPr>
              <a:t>GObject</a:t>
            </a:r>
            <a:r>
              <a:rPr lang="en-US" sz="4000" dirty="0">
                <a:solidFill>
                  <a:srgbClr val="FF0000"/>
                </a:solidFill>
              </a:rPr>
              <a:t> Hierarchy</a:t>
            </a:r>
          </a:p>
        </p:txBody>
      </p:sp>
      <p:sp>
        <p:nvSpPr>
          <p:cNvPr id="87" name="Rectangle 86"/>
          <p:cNvSpPr/>
          <p:nvPr/>
        </p:nvSpPr>
        <p:spPr bwMode="auto">
          <a:xfrm>
            <a:off x="3429000" y="1761545"/>
            <a:ext cx="2278162" cy="1199366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88" name="Straight Connector 87"/>
          <p:cNvCxnSpPr/>
          <p:nvPr/>
        </p:nvCxnSpPr>
        <p:spPr bwMode="auto">
          <a:xfrm flipV="1">
            <a:off x="3434122" y="201869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/>
          <p:nvPr/>
        </p:nvCxnSpPr>
        <p:spPr bwMode="auto">
          <a:xfrm flipV="1">
            <a:off x="3434122" y="207070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TextBox 89"/>
          <p:cNvSpPr txBox="1"/>
          <p:nvPr/>
        </p:nvSpPr>
        <p:spPr>
          <a:xfrm>
            <a:off x="3434122" y="1729615"/>
            <a:ext cx="2273040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i="1" dirty="0" err="1">
                <a:solidFill>
                  <a:srgbClr val="000000"/>
                </a:solidFill>
                <a:latin typeface="Courier New"/>
                <a:cs typeface="Courier New"/>
              </a:rPr>
              <a:t>GObject</a:t>
            </a:r>
            <a:endParaRPr lang="en-US" i="1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3397837" y="2056781"/>
            <a:ext cx="2317164" cy="87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setLocation(</a:t>
            </a:r>
            <a:r>
              <a:rPr lang="en-US" b="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x</a:t>
            </a:r>
            <a:r>
              <a:rPr lang="en-US" b="0" i="1" dirty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b="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move(</a:t>
            </a:r>
            <a:r>
              <a:rPr lang="en-US" sz="1200" b="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dx</a:t>
            </a:r>
            <a:r>
              <a:rPr lang="en-US" sz="1200" b="0" i="1" dirty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en-US" sz="1200" b="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dy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setColor(</a:t>
            </a:r>
            <a:r>
              <a:rPr lang="en-US" b="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color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virtual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draw(</a:t>
            </a:r>
            <a:r>
              <a:rPr lang="en-US" b="0" i="1" dirty="0" err="1">
                <a:solidFill>
                  <a:srgbClr val="000000"/>
                </a:solidFill>
                <a:latin typeface="Times New Roman"/>
                <a:cs typeface="Times New Roman"/>
              </a:rPr>
              <a:t>gw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</p:txBody>
      </p:sp>
      <p:grpSp>
        <p:nvGrpSpPr>
          <p:cNvPr id="2" name="Group 37"/>
          <p:cNvGrpSpPr/>
          <p:nvPr/>
        </p:nvGrpSpPr>
        <p:grpSpPr>
          <a:xfrm>
            <a:off x="654636" y="2916345"/>
            <a:ext cx="2808409" cy="2189056"/>
            <a:chOff x="654636" y="2916345"/>
            <a:chExt cx="2808409" cy="2189056"/>
          </a:xfrm>
        </p:grpSpPr>
        <p:sp>
          <p:nvSpPr>
            <p:cNvPr id="46" name="Rectangle 45"/>
            <p:cNvSpPr/>
            <p:nvPr/>
          </p:nvSpPr>
          <p:spPr bwMode="auto">
            <a:xfrm>
              <a:off x="685800" y="4308135"/>
              <a:ext cx="2278162" cy="7972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 flipV="1">
              <a:off x="690922" y="456528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 flipV="1">
              <a:off x="690922" y="461729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690922" y="4276205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GLine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4636" y="4603370"/>
              <a:ext cx="2393363" cy="483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GLine(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sz="1200" b="0" baseline="-25000" dirty="0">
                  <a:solidFill>
                    <a:srgbClr val="000000"/>
                  </a:solidFill>
                  <a:latin typeface="Times New Roman"/>
                  <a:cs typeface="Times New Roman"/>
                </a:rPr>
                <a:t>1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y</a:t>
              </a:r>
              <a:r>
                <a:rPr lang="en-US" sz="1200" b="0" baseline="-25000" dirty="0">
                  <a:solidFill>
                    <a:srgbClr val="000000"/>
                  </a:solidFill>
                  <a:latin typeface="Times New Roman"/>
                  <a:cs typeface="Times New Roman"/>
                </a:rPr>
                <a:t>1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x</a:t>
              </a:r>
              <a:r>
                <a:rPr lang="en-US" sz="1200" b="0" baseline="-25000" dirty="0">
                  <a:solidFill>
                    <a:srgbClr val="000000"/>
                  </a:solidFill>
                  <a:latin typeface="Times New Roman"/>
                  <a:cs typeface="Times New Roman"/>
                </a:rPr>
                <a:t>2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y</a:t>
              </a:r>
              <a:r>
                <a:rPr lang="en-US" sz="1200" b="0" baseline="-25000" dirty="0">
                  <a:solidFill>
                    <a:srgbClr val="000000"/>
                  </a:solidFill>
                  <a:latin typeface="Times New Roman"/>
                  <a:cs typeface="Times New Roman"/>
                </a:rPr>
                <a:t>2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  <p:sp>
          <p:nvSpPr>
            <p:cNvPr id="95" name="Isosceles Triangle 94"/>
            <p:cNvSpPr/>
            <p:nvPr/>
          </p:nvSpPr>
          <p:spPr bwMode="auto">
            <a:xfrm rot="3120000" flipH="1">
              <a:off x="3234445" y="291634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96" name="Straight Connector 95"/>
            <p:cNvCxnSpPr>
              <a:stCxn id="95" idx="3"/>
              <a:endCxn id="46" idx="0"/>
            </p:cNvCxnSpPr>
            <p:nvPr/>
          </p:nvCxnSpPr>
          <p:spPr bwMode="auto">
            <a:xfrm rot="10800000" flipV="1">
              <a:off x="1824881" y="3101015"/>
              <a:ext cx="1433794" cy="12071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38"/>
          <p:cNvGrpSpPr/>
          <p:nvPr/>
        </p:nvGrpSpPr>
        <p:grpSpPr>
          <a:xfrm>
            <a:off x="3325266" y="2980805"/>
            <a:ext cx="2469564" cy="2353195"/>
            <a:chOff x="3325266" y="2980805"/>
            <a:chExt cx="2469564" cy="2353195"/>
          </a:xfrm>
        </p:grpSpPr>
        <p:sp>
          <p:nvSpPr>
            <p:cNvPr id="120" name="Rectangle 119"/>
            <p:cNvSpPr/>
            <p:nvPr/>
          </p:nvSpPr>
          <p:spPr bwMode="auto">
            <a:xfrm>
              <a:off x="3352800" y="4308134"/>
              <a:ext cx="2438400" cy="10258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1" name="Straight Connector 120"/>
            <p:cNvCxnSpPr/>
            <p:nvPr/>
          </p:nvCxnSpPr>
          <p:spPr bwMode="auto">
            <a:xfrm flipV="1">
              <a:off x="3352800" y="4565280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2" name="Straight Connector 121"/>
            <p:cNvCxnSpPr/>
            <p:nvPr/>
          </p:nvCxnSpPr>
          <p:spPr bwMode="auto">
            <a:xfrm flipV="1">
              <a:off x="3352800" y="4617290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3" name="TextBox 122"/>
            <p:cNvSpPr txBox="1"/>
            <p:nvPr/>
          </p:nvSpPr>
          <p:spPr>
            <a:xfrm>
              <a:off x="3352800" y="4276205"/>
              <a:ext cx="243840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GOval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3325266" y="4603370"/>
              <a:ext cx="2469564" cy="677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GOval(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y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width, height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latin typeface="Courier New"/>
                  <a:cs typeface="Courier New"/>
                </a:rPr>
                <a:t>setFilled(</a:t>
              </a:r>
              <a:r>
                <a:rPr lang="en-US" b="0" i="1" dirty="0">
                  <a:latin typeface="Times New Roman"/>
                  <a:cs typeface="Times New Roman"/>
                </a:rPr>
                <a:t>flag</a:t>
              </a:r>
              <a:r>
                <a:rPr lang="en-US" dirty="0"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  <p:sp>
          <p:nvSpPr>
            <p:cNvPr id="125" name="Isosceles Triangle 124"/>
            <p:cNvSpPr/>
            <p:nvPr/>
          </p:nvSpPr>
          <p:spPr bwMode="auto">
            <a:xfrm flipH="1">
              <a:off x="4455885" y="298080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6" name="Straight Connector 125"/>
            <p:cNvCxnSpPr>
              <a:stCxn id="125" idx="3"/>
              <a:endCxn id="120" idx="0"/>
            </p:cNvCxnSpPr>
            <p:nvPr/>
          </p:nvCxnSpPr>
          <p:spPr bwMode="auto">
            <a:xfrm rot="16200000" flipH="1">
              <a:off x="4021728" y="3757861"/>
              <a:ext cx="1098729" cy="181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" name="Group 39"/>
          <p:cNvGrpSpPr/>
          <p:nvPr/>
        </p:nvGrpSpPr>
        <p:grpSpPr>
          <a:xfrm>
            <a:off x="5684940" y="2916345"/>
            <a:ext cx="2849459" cy="2417655"/>
            <a:chOff x="5684940" y="2916345"/>
            <a:chExt cx="2849459" cy="2417655"/>
          </a:xfrm>
        </p:grpSpPr>
        <p:sp>
          <p:nvSpPr>
            <p:cNvPr id="128" name="Isosceles Triangle 127"/>
            <p:cNvSpPr/>
            <p:nvPr/>
          </p:nvSpPr>
          <p:spPr bwMode="auto">
            <a:xfrm rot="18480000">
              <a:off x="5684940" y="291634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9" name="Straight Connector 128"/>
            <p:cNvCxnSpPr>
              <a:stCxn id="128" idx="3"/>
              <a:endCxn id="132" idx="0"/>
            </p:cNvCxnSpPr>
            <p:nvPr/>
          </p:nvCxnSpPr>
          <p:spPr bwMode="auto">
            <a:xfrm>
              <a:off x="5889310" y="3101015"/>
              <a:ext cx="1429809" cy="120711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2" name="Rectangle 131"/>
            <p:cNvSpPr/>
            <p:nvPr/>
          </p:nvSpPr>
          <p:spPr bwMode="auto">
            <a:xfrm>
              <a:off x="6180038" y="4308134"/>
              <a:ext cx="2278162" cy="10258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33" name="Straight Connector 132"/>
            <p:cNvCxnSpPr/>
            <p:nvPr/>
          </p:nvCxnSpPr>
          <p:spPr bwMode="auto">
            <a:xfrm flipV="1">
              <a:off x="6185160" y="456528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" name="Straight Connector 133"/>
            <p:cNvCxnSpPr/>
            <p:nvPr/>
          </p:nvCxnSpPr>
          <p:spPr bwMode="auto">
            <a:xfrm flipV="1">
              <a:off x="6185160" y="461729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5" name="TextBox 134"/>
            <p:cNvSpPr txBox="1"/>
            <p:nvPr/>
          </p:nvSpPr>
          <p:spPr>
            <a:xfrm>
              <a:off x="6185160" y="4276205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GRect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6148874" y="4603370"/>
              <a:ext cx="2385525" cy="677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GRect(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y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width, height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latin typeface="Courier New"/>
                  <a:cs typeface="Courier New"/>
                </a:rPr>
                <a:t>setFilled(</a:t>
              </a:r>
              <a:r>
                <a:rPr lang="en-US" b="0" i="1" dirty="0">
                  <a:latin typeface="Times New Roman"/>
                  <a:cs typeface="Times New Roman"/>
                </a:rPr>
                <a:t>flag</a:t>
              </a:r>
              <a:r>
                <a:rPr lang="en-US" dirty="0"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5137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File: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gobjects.h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file defines a simple hierarchy of graphical objects.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ifndef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_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gobjects_h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#define _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gobjects_h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#include &lt;string&gt;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#include "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gwindow.h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"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Class: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class is the root of the hierarchy and encompasses all objects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that can be displayed in a window.  Clients will use pointers to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a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rather than the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itself.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>
                <a:solidFill>
                  <a:srgbClr val="FF0000"/>
                </a:solidFill>
              </a:rPr>
              <a:t> Interface</a:t>
            </a: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5137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File: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gobjects.h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file defines a simple hierarchy of graphical objects.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ifndef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_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gobjects_h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#define _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gobjects_h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#include &lt;string&gt;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#include "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gwindow.h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"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Class: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class is the root of the hierarchy and encompasses all objects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that can be displayed in a window.  Clients will use pointers to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a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rather than the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itself.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381625"/>
            <a:chOff x="235" y="720"/>
            <a:chExt cx="5285" cy="3390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1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335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Method: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setLocation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-&gt;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setLocation(x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Sets the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x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and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coordinates of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to the specified values.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void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setLocation(double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, double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Method: move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-&gt;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move(dx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dy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Adds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dx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and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dy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to the coordinates of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void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move(double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, double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Method: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setColor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-&gt;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setColor(color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Sets the color of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void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setColor(std::string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color);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>
                <a:solidFill>
                  <a:srgbClr val="FF0000"/>
                </a:solidFill>
              </a:rPr>
              <a:t> 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5331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Method: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setLocation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-&gt;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setLocation(x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Sets the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and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coordinates of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to the specified values.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setLocation(double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Method: move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-&gt;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move(dx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dy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Adds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dx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and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dy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to the coordinates of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move(double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Method: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setColor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-&gt;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setColor(color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Sets the color of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setColor(std::string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color);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334000"/>
            <a:chOff x="235" y="720"/>
            <a:chExt cx="5285" cy="3360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6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23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Abstract method: draw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gobj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-&gt;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draw(gw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Draws the graphical object on the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GraphicsWindow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specified by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gw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This method is implemented by the specific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GObject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subclasses.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virtual void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draw(GWindow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&amp;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) = 0;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FF0000"/>
                  </a:solidFill>
                  <a:latin typeface="Courier New" charset="0"/>
                </a:rPr>
                <a:t>protected: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The following methods and fields are available to the subclasses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GObject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();                       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Superclass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constructor         */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std::string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color;               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The color of the object        */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double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,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;                     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The coordinates of the object  */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>
                <a:solidFill>
                  <a:srgbClr val="FF0000"/>
                </a:solidFill>
              </a:rPr>
              <a:t> 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481B0F8-EC68-4C79-8D78-EF54F9DF5475}"/>
              </a:ext>
            </a:extLst>
          </p:cNvPr>
          <p:cNvSpPr/>
          <p:nvPr/>
        </p:nvSpPr>
        <p:spPr>
          <a:xfrm>
            <a:off x="481641" y="5188803"/>
            <a:ext cx="8128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Methods and fields in the </a:t>
            </a:r>
            <a:r>
              <a:rPr lang="en-US" altLang="zh-CN" sz="2000" dirty="0">
                <a:solidFill>
                  <a:srgbClr val="000000"/>
                </a:solidFill>
                <a:latin typeface="Courier New" charset="0"/>
              </a:rPr>
              <a:t>protected</a:t>
            </a:r>
            <a:r>
              <a:rPr lang="en-US" altLang="zh-CN" sz="2400" b="0" dirty="0">
                <a:solidFill>
                  <a:srgbClr val="000000"/>
                </a:solidFill>
              </a:rPr>
              <a:t> section are accessible to any subclasses but remain off-limits to clients.</a:t>
            </a:r>
            <a:endParaRPr lang="zh-CN" altLang="en-US" sz="2400" b="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3780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Abstract method: draw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-&gt;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draw(gw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Draws the graphical object on the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GraphicsWindow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specified by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gw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This method is implemented by the specific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subclasses.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virtual 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draw(GWindow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= 0;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protected: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 The following methods and fields are available to the subclasses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();                       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/*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Superclass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constructor         */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std::string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color;               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/* The color of the object        */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                     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/* The coordinates of the object 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360988"/>
            <a:chOff x="235" y="720"/>
            <a:chExt cx="5285" cy="3377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6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33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Subclass: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GLine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The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GLine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subclass represents a line segment on the window.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GLine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: public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GObject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{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Constructor: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GLine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GLine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lp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= new GLine(x1, y1, x2, y2);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Creates a line segment that extends from (x1, y1) to (x2, y2).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GLine(double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x1, double y1, double x2, double y2);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Prototypes for the overridden virtual methods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virtual void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draw(GWindow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&amp;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private: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double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dx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;                     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Horizontal distance from x1 to x2    */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double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dy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;                     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Vertical distance from y1 to y2     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>
                <a:solidFill>
                  <a:srgbClr val="FF0000"/>
                </a:solidFill>
              </a:rPr>
              <a:t> 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5331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Subclass: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GLine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GLine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subclass represents a line segment on the window.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GLine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: public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Constructor: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GLine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GLine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*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lp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= new GLine(x1, y1, x2, y2);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Creates a line segment that extends from (x1, y1) to (x2, y2).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GLine(double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x1, double y1, double x2, double y2);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 Prototypes for the overridden virtual methods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virtual 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draw(GWindow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private: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                     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/* Horizontal distance from x1 to x2    */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                     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/* Vertical distance from y1 to y2     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630863"/>
            <a:chOff x="235" y="720"/>
            <a:chExt cx="5285" cy="3547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6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35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GRect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: public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GObject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{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Constructor: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GRect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GRect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rp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= new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GRect(x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, width, height);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Creates a rectangle of the specified size and upper left corner at (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x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).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GRect(double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, double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, double width, double height);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Method: setFilled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rp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-&gt;setFilled(flag);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Indicates whether the rectangle is filled.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void setFilled(bool flag);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virtual void draw(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GWindow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&amp;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private: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double width, height;          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Dimensions of the rectangle          */</a:t>
              </a: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bool filled;                   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True if the rectangle is filled     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>
                <a:solidFill>
                  <a:srgbClr val="FF0000"/>
                </a:solidFill>
              </a:rPr>
              <a:t> 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350838" y="1197864"/>
            <a:ext cx="8440737" cy="53866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GRect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: public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{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public: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Constructor: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GRect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GRect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*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rp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= new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GRect(x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Creates a rectangle of the specified size and upper left corner at (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).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GRect(double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width, double height);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Method: setFilled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rp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-&gt;setFilled(flag);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Indicates whether the rectangle is filled.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void setFilled(bool flag);</a:t>
            </a:r>
            <a:endParaRPr lang="en-US" dirty="0">
              <a:solidFill>
                <a:srgbClr val="0000FF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virtual 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draw(GWindow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private: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double width, height;          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/* Dimensions of the rectangle          */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filled;                    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/* True if the rectangle is filled      */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47556" y="1143000"/>
            <a:ext cx="8502757" cy="5630863"/>
            <a:chOff x="235" y="720"/>
            <a:chExt cx="5285" cy="3547"/>
          </a:xfrm>
        </p:grpSpPr>
        <p:sp>
          <p:nvSpPr>
            <p:cNvPr id="747525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6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747526" name="Text Box 6"/>
            <p:cNvSpPr txBox="1">
              <a:spLocks noChangeArrowheads="1"/>
            </p:cNvSpPr>
            <p:nvPr/>
          </p:nvSpPr>
          <p:spPr bwMode="auto">
            <a:xfrm>
              <a:off x="235" y="752"/>
              <a:ext cx="5261" cy="35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class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GOval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: public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GObject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{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Constructor: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GOval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GOval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*op = new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GOval(x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, </a:t>
              </a:r>
              <a:r>
                <a:rPr lang="en-US" dirty="0" err="1">
                  <a:solidFill>
                    <a:srgbClr val="0000FF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, width, height);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Creates an oval inscribed in the specified rectangle.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GOval(double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x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, double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y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, double width, double height);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Method: setFilled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Usage: op-&gt;setFilled(flag);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---------------------------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 Indicates whether the oval is filled.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void setFilled(bool flag);</a:t>
              </a:r>
              <a:endParaRPr lang="en-US" dirty="0">
                <a:solidFill>
                  <a:srgbClr val="0000FF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virtual void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draw(GWindow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&amp;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);</a:t>
              </a:r>
            </a:p>
            <a:p>
              <a:pPr>
                <a:lnSpc>
                  <a:spcPct val="90000"/>
                </a:lnSpc>
              </a:pP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private: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double width, height;          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Dimensions of the bounding rectangle */</a:t>
              </a:r>
              <a:endParaRPr lang="en-US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  </a:t>
              </a:r>
              <a:r>
                <a:rPr lang="en-US" dirty="0" err="1">
                  <a:solidFill>
                    <a:srgbClr val="000000"/>
                  </a:solidFill>
                  <a:latin typeface="Courier New" charset="0"/>
                </a:rPr>
                <a:t>bool</a:t>
              </a: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 filled;                    </a:t>
              </a:r>
              <a:r>
                <a:rPr lang="en-US" dirty="0">
                  <a:solidFill>
                    <a:srgbClr val="0000FF"/>
                  </a:solidFill>
                  <a:latin typeface="Courier New" charset="0"/>
                </a:rPr>
                <a:t>/* True if the oval is filled           */</a:t>
              </a:r>
            </a:p>
            <a:p>
              <a:pPr>
                <a:lnSpc>
                  <a:spcPct val="90000"/>
                </a:lnSpc>
              </a:pPr>
              <a:endParaRPr lang="en-US" sz="1000" dirty="0">
                <a:solidFill>
                  <a:srgbClr val="000000"/>
                </a:solidFill>
                <a:latin typeface="Courier New" charset="0"/>
              </a:endParaRP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 charset="0"/>
                </a:rPr>
                <a:t>};</a:t>
              </a:r>
            </a:p>
          </p:txBody>
        </p:sp>
      </p:grpSp>
      <p:sp>
        <p:nvSpPr>
          <p:cNvPr id="747527" name="Rectangle 7"/>
          <p:cNvSpPr>
            <a:spLocks noChangeArrowheads="1"/>
          </p:cNvSpPr>
          <p:nvPr/>
        </p:nvSpPr>
        <p:spPr bwMode="auto">
          <a:xfrm>
            <a:off x="0" y="0"/>
            <a:ext cx="9131300" cy="1089025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8" name="Rectangle 8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7529" name="Rectangle 9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gobjects.h</a:t>
            </a:r>
            <a:r>
              <a:rPr lang="en-US" sz="4000" dirty="0">
                <a:solidFill>
                  <a:srgbClr val="FF0000"/>
                </a:solidFill>
              </a:rPr>
              <a:t> Interface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47530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5137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Implementation notes: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GObject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class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The constructor for the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superclass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sets all graphical objects to BLACK,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which is the default color.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GObject::GObject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()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setColor("BLACK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");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GObject::setLocation(double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GObject::move(double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+=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+=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GObject::setColor(string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color)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this-&gt;color = color;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Implementation of 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GObject</a:t>
            </a:r>
            <a:r>
              <a:rPr lang="en-US" sz="4000" dirty="0">
                <a:solidFill>
                  <a:srgbClr val="FF0000"/>
                </a:solidFill>
              </a:rPr>
              <a:t> Class</a:t>
            </a: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3973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Implementation notes: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GLine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class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---------------------------------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The constructor for the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GLine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class has to change the specification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of the line from the endpoints passed to the constructor to the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 representation that uses a starting point along with </a:t>
            </a:r>
            <a:r>
              <a:rPr lang="en-US" dirty="0" err="1">
                <a:solidFill>
                  <a:srgbClr val="0000FF"/>
                </a:solidFill>
                <a:latin typeface="Courier New" charset="0"/>
              </a:rPr>
              <a:t>dx/dy</a:t>
            </a:r>
            <a:r>
              <a:rPr lang="en-US" dirty="0">
                <a:solidFill>
                  <a:srgbClr val="0000FF"/>
                </a:solidFill>
                <a:latin typeface="Courier New" charset="0"/>
              </a:rPr>
              <a:t> values.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GLine::GLine(double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x1, double y1, double x2, double y2)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x1;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y1;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x2 - x1;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y2 - y1;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GLine::draw(GWindow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gw.setColor(color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gw.drawLine(x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+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+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dy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Implementation of 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GLine</a:t>
            </a:r>
            <a:r>
              <a:rPr lang="en-US" sz="4000" dirty="0">
                <a:solidFill>
                  <a:srgbClr val="FF0000"/>
                </a:solidFill>
              </a:rPr>
              <a:t> Class</a:t>
            </a: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Class Hierarchies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4230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Much of the power of modern object-oriented languages comes from the fact that they support </a:t>
            </a:r>
            <a:r>
              <a:rPr lang="en-US" sz="2400" i="1" dirty="0">
                <a:solidFill>
                  <a:srgbClr val="FF0000"/>
                </a:solidFill>
              </a:rPr>
              <a:t>class hierarchies</a:t>
            </a:r>
            <a:r>
              <a:rPr lang="en-US" sz="2400" b="0" i="1" dirty="0">
                <a:solidFill>
                  <a:srgbClr val="000000"/>
                </a:solidFill>
              </a:rPr>
              <a:t>.</a:t>
            </a:r>
            <a:r>
              <a:rPr lang="en-US" sz="2400" b="0" dirty="0">
                <a:solidFill>
                  <a:srgbClr val="000000"/>
                </a:solidFill>
              </a:rPr>
              <a:t>  Any class can be designated as a </a:t>
            </a:r>
            <a:r>
              <a:rPr lang="en-US" sz="2400" i="1" dirty="0">
                <a:solidFill>
                  <a:srgbClr val="FF0000"/>
                </a:solidFill>
              </a:rPr>
              <a:t>subclass</a:t>
            </a:r>
            <a:r>
              <a:rPr lang="en-US" sz="2400" b="0" dirty="0">
                <a:solidFill>
                  <a:srgbClr val="000000"/>
                </a:solidFill>
              </a:rPr>
              <a:t> of some other class, which is called its </a:t>
            </a:r>
            <a:r>
              <a:rPr lang="en-US" sz="2400" i="1" dirty="0">
                <a:solidFill>
                  <a:srgbClr val="FF0000"/>
                </a:solidFill>
              </a:rPr>
              <a:t>superclass</a:t>
            </a:r>
            <a:r>
              <a:rPr lang="en-US" sz="2400" b="0" dirty="0">
                <a:solidFill>
                  <a:srgbClr val="000000"/>
                </a:solidFill>
              </a:rPr>
              <a:t>.</a:t>
            </a:r>
            <a:endParaRPr lang="en-US" sz="2400" i="1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Clr>
                <a:schemeClr val="tx1"/>
              </a:buClr>
              <a:buFontTx/>
              <a:buChar char="•"/>
            </a:pPr>
            <a:r>
              <a:rPr lang="en-US" altLang="zh-CN" sz="2400" b="0" dirty="0">
                <a:solidFill>
                  <a:srgbClr val="FF0000"/>
                </a:solidFill>
              </a:rPr>
              <a:t>superclass : subclass =/= superset : subset!</a:t>
            </a:r>
            <a:endParaRPr lang="en-US" sz="2400" b="0" dirty="0">
              <a:solidFill>
                <a:srgbClr val="FF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Each subclass represents a </a:t>
            </a:r>
            <a:r>
              <a:rPr lang="en-US" sz="2400" i="1" dirty="0">
                <a:solidFill>
                  <a:srgbClr val="FF0000"/>
                </a:solidFill>
              </a:rPr>
              <a:t>specialization</a:t>
            </a:r>
            <a:r>
              <a:rPr lang="en-US" sz="2400" b="0" dirty="0">
                <a:solidFill>
                  <a:srgbClr val="000000"/>
                </a:solidFill>
              </a:rPr>
              <a:t> of its superclass.  If you create an object that is an instance of a class, that object is also an instance of all other classes in the hierarchy above it in the superclass chain.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When you define a new class in C++, that class automatically </a:t>
            </a:r>
            <a:r>
              <a:rPr lang="en-US" sz="2400" i="1" dirty="0">
                <a:solidFill>
                  <a:srgbClr val="FF0000"/>
                </a:solidFill>
              </a:rPr>
              <a:t>inherits</a:t>
            </a:r>
            <a:r>
              <a:rPr lang="en-US" sz="2400" b="0" dirty="0">
                <a:solidFill>
                  <a:srgbClr val="000000"/>
                </a:solidFill>
              </a:rPr>
              <a:t> the behavior of its superclass.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Although C++ supports </a:t>
            </a:r>
            <a:r>
              <a:rPr lang="en-US" sz="2400" i="1" dirty="0">
                <a:solidFill>
                  <a:srgbClr val="FF0000"/>
                </a:solidFill>
              </a:rPr>
              <a:t>multiple inheritance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b="0" dirty="0">
                <a:solidFill>
                  <a:srgbClr val="000000"/>
                </a:solidFill>
              </a:rPr>
              <a:t>in which a class can inherit behavior from more than one superclass, the vast majority of class hierarchies use </a:t>
            </a:r>
            <a:r>
              <a:rPr lang="en-US" sz="2400" i="1" dirty="0">
                <a:solidFill>
                  <a:srgbClr val="FF0000"/>
                </a:solidFill>
              </a:rPr>
              <a:t>single inheritance</a:t>
            </a:r>
            <a:r>
              <a:rPr lang="en-US" sz="2400" b="0" dirty="0">
                <a:solidFill>
                  <a:srgbClr val="000000"/>
                </a:solidFill>
              </a:rPr>
              <a:t> in which each class has a unique superclass.  This convention means that class hierarchies tend to form </a:t>
            </a:r>
            <a:r>
              <a:rPr lang="en-US" sz="2400" i="1" dirty="0">
                <a:solidFill>
                  <a:srgbClr val="FF0000"/>
                </a:solidFill>
              </a:rPr>
              <a:t>trees</a:t>
            </a:r>
            <a:r>
              <a:rPr lang="en-US" sz="2400" b="0" dirty="0">
                <a:solidFill>
                  <a:srgbClr val="000000"/>
                </a:solidFill>
              </a:rPr>
              <a:t> rather than </a:t>
            </a:r>
            <a:r>
              <a:rPr lang="en-US" sz="2400" i="1" dirty="0">
                <a:solidFill>
                  <a:srgbClr val="FF0000"/>
                </a:solidFill>
              </a:rPr>
              <a:t>graphs</a:t>
            </a:r>
            <a:r>
              <a:rPr lang="en-US" sz="2400" b="0" dirty="0">
                <a:solidFill>
                  <a:srgbClr val="000000"/>
                </a:solidFill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390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3973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GRect::GRect(double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width, double height)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this-&gt;width = width;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this-&gt;height = height;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filled = false;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GRect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::setFilled(bool flag)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filled = flag;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GRect::draw(GWindow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gw.setColor(color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(filled)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gw.fillRect(x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} else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gw.drawRect(x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}     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Implementation of 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GRect</a:t>
            </a:r>
            <a:r>
              <a:rPr lang="en-US" sz="4000" dirty="0">
                <a:solidFill>
                  <a:srgbClr val="FF0000"/>
                </a:solidFill>
              </a:rPr>
              <a:t> Class</a:t>
            </a:r>
            <a:endParaRPr lang="en-US" sz="4000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342900" y="1193800"/>
            <a:ext cx="8440738" cy="3973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GOval::GOval(double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double width, double height)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this-&gt;width = width;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this-&gt;height = height;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filled = false;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GOval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::setFilled(bool flag)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filled = flag;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GOval::draw(GWindow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&amp;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gw.setColor(color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if (filled)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gw.fillOval(x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} else {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gw.drawOval(x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, width, height);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   }     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0" y="0"/>
            <a:ext cx="9131300" cy="1087438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7" name="Rectangle 5"/>
          <p:cNvSpPr>
            <a:spLocks noChangeArrowheads="1"/>
          </p:cNvSpPr>
          <p:nvPr/>
        </p:nvSpPr>
        <p:spPr bwMode="auto">
          <a:xfrm>
            <a:off x="0" y="6567488"/>
            <a:ext cx="9131300" cy="290512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45478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Implementation of the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GOval</a:t>
            </a:r>
            <a:r>
              <a:rPr lang="en-US" sz="4000" dirty="0">
                <a:solidFill>
                  <a:srgbClr val="FF0000"/>
                </a:solidFill>
              </a:rPr>
              <a:t> Class</a:t>
            </a:r>
            <a:endParaRPr lang="en-US" sz="4000" b="1" dirty="0">
              <a:solidFill>
                <a:srgbClr val="FF0000"/>
              </a:solidFill>
              <a:latin typeface="Courier New"/>
              <a:cs typeface="Courier New"/>
            </a:endParaRPr>
          </a:p>
        </p:txBody>
      </p:sp>
      <p:sp>
        <p:nvSpPr>
          <p:cNvPr id="745479" name="Rectangle 7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Do Not Enter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963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090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The British version of a “Do Not Enter” sign looks like this: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altLang="zh-CN" sz="2400" b="0" dirty="0">
                <a:solidFill>
                  <a:srgbClr val="000000"/>
                </a:solidFill>
              </a:rPr>
              <a:t>Write a program that uses the stripped-down version of the</a:t>
            </a:r>
            <a:r>
              <a:rPr lang="en-US" altLang="zh-CN" sz="20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gobjects.h</a:t>
            </a:r>
            <a:r>
              <a:rPr lang="en-US" altLang="zh-CN" sz="2400" b="0" dirty="0">
                <a:solidFill>
                  <a:srgbClr val="000000"/>
                </a:solidFill>
              </a:rPr>
              <a:t> that displays this symbol at the center of the window.  The sizes of the components are given as constants in the starter file.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</a:t>
            </a:r>
          </a:p>
        </p:txBody>
      </p:sp>
      <p:sp>
        <p:nvSpPr>
          <p:cNvPr id="35" name="Oval 34"/>
          <p:cNvSpPr/>
          <p:nvPr/>
        </p:nvSpPr>
        <p:spPr bwMode="auto">
          <a:xfrm>
            <a:off x="3276600" y="1828800"/>
            <a:ext cx="2743200" cy="274320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3505200" y="2971800"/>
            <a:ext cx="228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2373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Calling </a:t>
            </a:r>
            <a:r>
              <a:rPr lang="en-US" sz="4000" dirty="0" err="1">
                <a:solidFill>
                  <a:srgbClr val="FF0000"/>
                </a:solidFill>
              </a:rPr>
              <a:t>Superclass</a:t>
            </a:r>
            <a:r>
              <a:rPr lang="en-US" sz="4000" dirty="0">
                <a:solidFill>
                  <a:srgbClr val="FF0000"/>
                </a:solidFill>
              </a:rPr>
              <a:t> Constructors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76195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3539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When you call the constructor for an object, the constructor ordinarily calls the </a:t>
            </a: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default constructor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for the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superclass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, which is the one that takes no arguments.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You can call a different version of the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superclass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constructor by adding an </a:t>
            </a:r>
            <a:r>
              <a:rPr kumimoji="0" lang="en-US" sz="2400" b="1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initializer</a:t>
            </a: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list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to the constructor header.  This list consists of a colon followed either by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a call to the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superclass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constructor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or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initializers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for its variables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As an example, the following definition creates a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GSquare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subclass whose constructor takes the coordinates of the upper left corner and the size of the square:</a:t>
            </a: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1406677" y="4800600"/>
            <a:ext cx="6330646" cy="158812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class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GSquare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: public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GRect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{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GSquare(double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x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, double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y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, double size)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              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: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GRect(x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,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y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, size, size)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{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  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/* Empty */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}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563438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6195" grpId="0" build="p"/>
      <p:bldP spid="1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Exercise: Construct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GCircle</a:t>
            </a:r>
            <a:r>
              <a:rPr lang="en-US" sz="4000" dirty="0">
                <a:solidFill>
                  <a:srgbClr val="FF0000"/>
                </a:solidFill>
              </a:rPr>
              <a:t> Using </a:t>
            </a:r>
            <a:r>
              <a:rPr lang="en-US" sz="3600" b="1" dirty="0" err="1">
                <a:solidFill>
                  <a:srgbClr val="FF0000"/>
                </a:solidFill>
                <a:latin typeface="Courier New" charset="0"/>
              </a:rPr>
              <a:t>GOval</a:t>
            </a:r>
            <a:endParaRPr lang="en-US" sz="3600" b="1" dirty="0">
              <a:solidFill>
                <a:srgbClr val="FF0000"/>
              </a:solidFill>
              <a:latin typeface="Courier New" charset="0"/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1247624" y="1447800"/>
            <a:ext cx="6663266" cy="158812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class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GCircle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: public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GOval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{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GCircle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(double x, double y, double r)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              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: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GOval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(x-r, y-r, 2*r, 2*r)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{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  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/* Empty */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   }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2246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Storing </a:t>
            </a:r>
            <a:r>
              <a:rPr lang="en-US" altLang="zh-CN" sz="3600" b="1" dirty="0" err="1">
                <a:solidFill>
                  <a:srgbClr val="FF0000"/>
                </a:solidFill>
                <a:latin typeface="Courier New" charset="0"/>
              </a:rPr>
              <a:t>GObject</a:t>
            </a:r>
            <a:r>
              <a:rPr lang="en-US" sz="4000" dirty="0">
                <a:solidFill>
                  <a:srgbClr val="FF0000"/>
                </a:solidFill>
              </a:rPr>
              <a:t> pointers in a vector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76195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173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One of the advantages of defining a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GObject</a:t>
            </a:r>
            <a:r>
              <a:rPr lang="en-US" sz="2400" b="0" dirty="0">
                <a:solidFill>
                  <a:srgbClr val="000000"/>
                </a:solidFill>
              </a:rPr>
              <a:t> class hierarchy is that doing so makes it possible to store different graphical shapes </a:t>
            </a:r>
            <a:r>
              <a:rPr lang="en-US" altLang="zh-CN" sz="2400" b="0" dirty="0">
                <a:solidFill>
                  <a:srgbClr val="000000"/>
                </a:solidFill>
              </a:rPr>
              <a:t>(e.g.,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GLine</a:t>
            </a:r>
            <a:r>
              <a:rPr lang="en-US" altLang="zh-CN" sz="2400" b="0" dirty="0">
                <a:solidFill>
                  <a:srgbClr val="000000"/>
                </a:solidFill>
              </a:rPr>
              <a:t>,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GRect</a:t>
            </a:r>
            <a:r>
              <a:rPr lang="en-US" altLang="zh-CN" sz="2400" b="0" dirty="0">
                <a:solidFill>
                  <a:srgbClr val="000000"/>
                </a:solidFill>
              </a:rPr>
              <a:t>,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GOval</a:t>
            </a:r>
            <a:r>
              <a:rPr lang="en-US" altLang="zh-CN" sz="2400" b="0" dirty="0">
                <a:solidFill>
                  <a:srgbClr val="000000"/>
                </a:solidFill>
              </a:rPr>
              <a:t>) </a:t>
            </a:r>
            <a:r>
              <a:rPr lang="en-US" sz="2400" b="0" dirty="0">
                <a:solidFill>
                  <a:srgbClr val="000000"/>
                </a:solidFill>
              </a:rPr>
              <a:t>in collection classes, as long as you remember to use pointers to the objects rather than the objects themselves.</a:t>
            </a:r>
          </a:p>
        </p:txBody>
      </p:sp>
    </p:spTree>
    <p:extLst>
      <p:ext uri="{BB962C8B-B14F-4D97-AF65-F5344CB8AC3E}">
        <p14:creationId xmlns:p14="http://schemas.microsoft.com/office/powerpoint/2010/main" val="3715603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Storing </a:t>
            </a:r>
            <a:r>
              <a:rPr lang="en-US" altLang="zh-CN" sz="3600" b="1" dirty="0" err="1">
                <a:solidFill>
                  <a:srgbClr val="FF0000"/>
                </a:solidFill>
                <a:latin typeface="Courier New" charset="0"/>
              </a:rPr>
              <a:t>GObject</a:t>
            </a:r>
            <a:r>
              <a:rPr lang="en-US" sz="4000" dirty="0">
                <a:solidFill>
                  <a:srgbClr val="FF0000"/>
                </a:solidFill>
              </a:rPr>
              <a:t> pointers in a vector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FE192B5-E38A-4BCE-9C1E-0BCB22A69CE6}"/>
              </a:ext>
            </a:extLst>
          </p:cNvPr>
          <p:cNvSpPr/>
          <p:nvPr/>
        </p:nvSpPr>
        <p:spPr>
          <a:xfrm>
            <a:off x="421960" y="1041759"/>
            <a:ext cx="8300080" cy="56323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int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main()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GWindow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gw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double width =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gw.getWidth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double height =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gw.getHeight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GRect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*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rp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= new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GRect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(width / 4, height / 4, width / 2, height / 2);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GOval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*op = new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GOval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(width / 4, height / 4, width / 2, height / 2);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rp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-&gt;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setColor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("BLUE");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op-&gt;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setColor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("GRAY");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Vector&lt;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GObject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*&gt;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displayList.add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(new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GLine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(0, height / 2, width / 2, 0));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displayList.add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(new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GLine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(width / 2, 0, width, height / 2));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displayList.add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(new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GLine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(width, height / 2, width / 2, height));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displayList.add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(new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GLine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(width / 2, height, 0, height / 2));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displayList.add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rp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displayList.add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(op);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for (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GObject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*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sp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lang="en-US" altLang="zh-CN" sz="1500" dirty="0">
                <a:solidFill>
                  <a:srgbClr val="000000"/>
                </a:solidFill>
                <a:latin typeface="Courier New"/>
                <a:cs typeface="Courier New"/>
              </a:rPr>
              <a:t>: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sp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-&gt;draw(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gw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for (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GObject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*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sp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: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   delete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sp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</a:t>
            </a:r>
            <a:r>
              <a:rPr kumimoji="0" lang="en-US" altLang="zh-CN" sz="15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displayList.clear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  return 0;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09463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Class Hierarchies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/>
              <a:t>One of the defining characteristics of the object-oriented paradigm is that classes form </a:t>
            </a:r>
            <a:r>
              <a:rPr lang="en-US" sz="2400" i="1" dirty="0">
                <a:solidFill>
                  <a:srgbClr val="FF0000"/>
                </a:solidFill>
              </a:rPr>
              <a:t>hierarchies</a:t>
            </a:r>
            <a:r>
              <a:rPr lang="en-US" sz="2400" b="0" dirty="0"/>
              <a:t>.  Any class can be designated as a </a:t>
            </a:r>
            <a:r>
              <a:rPr lang="en-US" sz="2400" i="1" dirty="0">
                <a:solidFill>
                  <a:srgbClr val="FF0000"/>
                </a:solidFill>
              </a:rPr>
              <a:t>subclass</a:t>
            </a:r>
            <a:r>
              <a:rPr lang="en-US" sz="2400" b="0" dirty="0"/>
              <a:t> of some other class, which is called its </a:t>
            </a:r>
            <a:r>
              <a:rPr lang="en-US" sz="2400" i="1" dirty="0">
                <a:solidFill>
                  <a:srgbClr val="FF0000"/>
                </a:solidFill>
              </a:rPr>
              <a:t>superclass</a:t>
            </a:r>
            <a:r>
              <a:rPr lang="en-US" sz="2400" b="0" dirty="0"/>
              <a:t>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/>
              <a:t>A subclass represents a </a:t>
            </a:r>
            <a:r>
              <a:rPr lang="en-US" sz="2400" i="1" dirty="0">
                <a:solidFill>
                  <a:srgbClr val="FF0000"/>
                </a:solidFill>
              </a:rPr>
              <a:t>specialization</a:t>
            </a:r>
            <a:r>
              <a:rPr lang="en-US" sz="2400" b="0" dirty="0"/>
              <a:t> of its superclass.  If you create an object that is an instance of a class, that object is also an instance of all other classes in the hierarchy above it in the </a:t>
            </a:r>
            <a:r>
              <a:rPr lang="en-US" sz="2400" b="0" dirty="0" err="1"/>
              <a:t>superclass</a:t>
            </a:r>
            <a:r>
              <a:rPr lang="en-US" sz="2400" b="0" dirty="0"/>
              <a:t> chain.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/>
              <a:t>When you define a new class in C++, that class automatically </a:t>
            </a:r>
            <a:r>
              <a:rPr lang="en-US" sz="2400" i="1" dirty="0">
                <a:solidFill>
                  <a:srgbClr val="FF0000"/>
                </a:solidFill>
              </a:rPr>
              <a:t>inherits</a:t>
            </a:r>
            <a:r>
              <a:rPr lang="en-US" sz="2400" b="0" dirty="0"/>
              <a:t> the behavior of its superclass.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/>
              <a:t>So far, most class hierarchies are tree-structured</a:t>
            </a:r>
            <a:r>
              <a:rPr lang="en-US" sz="2400" b="0" dirty="0">
                <a:solidFill>
                  <a:srgbClr val="000000"/>
                </a:solidFill>
              </a:rPr>
              <a:t> supporting </a:t>
            </a:r>
            <a:r>
              <a:rPr lang="en-US" sz="2400" i="1" dirty="0">
                <a:solidFill>
                  <a:srgbClr val="FF0000"/>
                </a:solidFill>
              </a:rPr>
              <a:t>single inheritance</a:t>
            </a:r>
            <a:r>
              <a:rPr lang="en-US" sz="2400" b="0" dirty="0"/>
              <a:t>, even though C++ permits more complicated structures to</a:t>
            </a:r>
            <a:r>
              <a:rPr lang="en-US" sz="2400" b="0" dirty="0">
                <a:solidFill>
                  <a:srgbClr val="000000"/>
                </a:solidFill>
              </a:rPr>
              <a:t> support </a:t>
            </a:r>
            <a:r>
              <a:rPr lang="en-US" sz="2400" i="1" dirty="0">
                <a:solidFill>
                  <a:srgbClr val="FF0000"/>
                </a:solidFill>
              </a:rPr>
              <a:t>multiple inheritance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b="0" dirty="0">
                <a:solidFill>
                  <a:srgbClr val="000000"/>
                </a:solidFill>
              </a:rPr>
              <a:t>in which a class can inherit behavior from more than one superclass</a:t>
            </a:r>
            <a:r>
              <a:rPr lang="en-US" sz="2400" b="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3907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Multiple Inheritance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47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/>
              <a:t>Unlike many object-oriented languages, C++ allows one class to inherit behavior from more than one </a:t>
            </a:r>
            <a:r>
              <a:rPr lang="en-US" sz="2400" b="0" dirty="0" err="1"/>
              <a:t>superclass</a:t>
            </a:r>
            <a:r>
              <a:rPr lang="en-US" sz="2400" b="0" dirty="0"/>
              <a:t>.  This technique is called </a:t>
            </a:r>
            <a:r>
              <a:rPr lang="en-US" sz="2400" i="1" dirty="0">
                <a:solidFill>
                  <a:srgbClr val="FF0000"/>
                </a:solidFill>
              </a:rPr>
              <a:t>multiple inheritance</a:t>
            </a:r>
            <a:r>
              <a:rPr lang="en-US" sz="2400" b="0" i="1" dirty="0"/>
              <a:t>.</a:t>
            </a:r>
            <a:endParaRPr lang="en-US" sz="2400" b="0" dirty="0"/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/>
              <a:t>As an example of how multiple inheritance might prove useful in your own code, it is worth returning to the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GObject</a:t>
            </a:r>
            <a:r>
              <a:rPr lang="en-US" sz="2400" b="0" dirty="0"/>
              <a:t> hierarchy.  As that class hierarchy currently exists, the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GRect</a:t>
            </a:r>
            <a:r>
              <a:rPr lang="en-US" sz="2400" b="0" dirty="0"/>
              <a:t> and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GOval</a:t>
            </a:r>
            <a:r>
              <a:rPr lang="en-US" sz="2400" b="0" dirty="0"/>
              <a:t> classes have duplicated </a:t>
            </a:r>
            <a:r>
              <a:rPr lang="en-US" altLang="zh-CN" sz="2000" dirty="0">
                <a:solidFill>
                  <a:srgbClr val="FF0000"/>
                </a:solidFill>
                <a:latin typeface="Courier New"/>
                <a:cs typeface="Courier New"/>
              </a:rPr>
              <a:t>setFilled</a:t>
            </a:r>
            <a:r>
              <a:rPr lang="en-US" altLang="zh-CN" sz="2400" b="0" dirty="0"/>
              <a:t> </a:t>
            </a:r>
            <a:r>
              <a:rPr lang="en-US" sz="2400" b="0" dirty="0"/>
              <a:t>methods that let clients specify whether a shape should be outlined or solid.  By default, shapes are drawn as outlines, but clients can change that assumption by calling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setFilled(true)</a:t>
            </a:r>
            <a:r>
              <a:rPr lang="en-US" sz="2400" b="0" dirty="0"/>
              <a:t>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sz="2400" b="0" dirty="0"/>
              <a:t>The interesting question is where to declare the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setFilled</a:t>
            </a:r>
            <a:r>
              <a:rPr lang="en-US" sz="2400" b="0" dirty="0"/>
              <a:t> method.  It doesn’t belong in the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GObject</a:t>
            </a:r>
            <a:r>
              <a:rPr lang="en-US" sz="2400" b="0" dirty="0"/>
              <a:t> class itself, because the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GLine</a:t>
            </a:r>
            <a:r>
              <a:rPr lang="en-US" sz="2400" b="0" dirty="0"/>
              <a:t> object can’t be filled.  On the other hand, declaring these methods in both the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GRect</a:t>
            </a:r>
            <a:r>
              <a:rPr lang="en-US" sz="2400" b="0" dirty="0"/>
              <a:t> and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GOval</a:t>
            </a:r>
            <a:r>
              <a:rPr lang="en-US" sz="2400" b="0" dirty="0"/>
              <a:t> classes requires duplicating those declarations.  Multiple inheritance offers a way out of this dilemma.</a:t>
            </a:r>
          </a:p>
        </p:txBody>
      </p:sp>
    </p:spTree>
    <p:extLst>
      <p:ext uri="{BB962C8B-B14F-4D97-AF65-F5344CB8AC3E}">
        <p14:creationId xmlns:p14="http://schemas.microsoft.com/office/powerpoint/2010/main" val="3157965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/>
                <a:cs typeface="Courier New"/>
              </a:rPr>
              <a:t>GObject</a:t>
            </a:r>
            <a:r>
              <a:rPr lang="en-US" sz="4000" dirty="0">
                <a:solidFill>
                  <a:srgbClr val="FF0000"/>
                </a:solidFill>
              </a:rPr>
              <a:t> Hierarchy</a:t>
            </a:r>
          </a:p>
        </p:txBody>
      </p:sp>
      <p:sp>
        <p:nvSpPr>
          <p:cNvPr id="87" name="Rectangle 86"/>
          <p:cNvSpPr/>
          <p:nvPr/>
        </p:nvSpPr>
        <p:spPr bwMode="auto">
          <a:xfrm>
            <a:off x="3429000" y="1761545"/>
            <a:ext cx="2278162" cy="1199366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cxnSp>
        <p:nvCxnSpPr>
          <p:cNvPr id="88" name="Straight Connector 87"/>
          <p:cNvCxnSpPr/>
          <p:nvPr/>
        </p:nvCxnSpPr>
        <p:spPr bwMode="auto">
          <a:xfrm flipV="1">
            <a:off x="3434122" y="201869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Straight Connector 88"/>
          <p:cNvCxnSpPr/>
          <p:nvPr/>
        </p:nvCxnSpPr>
        <p:spPr bwMode="auto">
          <a:xfrm flipV="1">
            <a:off x="3434122" y="2070700"/>
            <a:ext cx="227304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TextBox 89"/>
          <p:cNvSpPr txBox="1"/>
          <p:nvPr/>
        </p:nvSpPr>
        <p:spPr>
          <a:xfrm>
            <a:off x="3434122" y="1729615"/>
            <a:ext cx="2273040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GObject</a:t>
            </a:r>
            <a:endParaRPr kumimoji="0" lang="en-US" sz="1400" b="1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/>
              <a:ea typeface="+mn-ea"/>
              <a:cs typeface="Courier New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3397837" y="2056781"/>
            <a:ext cx="2317164" cy="87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setLocation(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x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, 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y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move(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dx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, </a:t>
            </a:r>
            <a:r>
              <a:rPr kumimoji="0" lang="en-US" sz="12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dy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setColor(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color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virtual </a:t>
            </a: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draw(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gw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)</a:t>
            </a:r>
          </a:p>
        </p:txBody>
      </p:sp>
      <p:grpSp>
        <p:nvGrpSpPr>
          <p:cNvPr id="2" name="Group 37"/>
          <p:cNvGrpSpPr/>
          <p:nvPr/>
        </p:nvGrpSpPr>
        <p:grpSpPr>
          <a:xfrm>
            <a:off x="654636" y="2916345"/>
            <a:ext cx="2808409" cy="2189056"/>
            <a:chOff x="654636" y="2916345"/>
            <a:chExt cx="2808409" cy="2189056"/>
          </a:xfrm>
        </p:grpSpPr>
        <p:sp>
          <p:nvSpPr>
            <p:cNvPr id="46" name="Rectangle 45"/>
            <p:cNvSpPr/>
            <p:nvPr/>
          </p:nvSpPr>
          <p:spPr bwMode="auto">
            <a:xfrm>
              <a:off x="685800" y="4308135"/>
              <a:ext cx="2278162" cy="7972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 flipV="1">
              <a:off x="690922" y="456528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 flipV="1">
              <a:off x="690922" y="461729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690922" y="4276205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GLine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4636" y="4603370"/>
              <a:ext cx="2393363" cy="483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GLine(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x</a:t>
              </a:r>
              <a:r>
                <a:rPr kumimoji="0" lang="en-US" sz="12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1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, y</a:t>
              </a:r>
              <a:r>
                <a:rPr kumimoji="0" lang="en-US" sz="12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1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, x</a:t>
              </a:r>
              <a:r>
                <a:rPr kumimoji="0" lang="en-US" sz="12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2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, y</a:t>
              </a:r>
              <a:r>
                <a:rPr kumimoji="0" lang="en-US" sz="12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2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)</a:t>
              </a:r>
            </a:p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virtual </a:t>
              </a:r>
              <a:r>
                <a:rPr kumimoji="0" 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draw(</a:t>
              </a: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gw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)</a:t>
              </a:r>
            </a:p>
          </p:txBody>
        </p:sp>
        <p:sp>
          <p:nvSpPr>
            <p:cNvPr id="95" name="Isosceles Triangle 94"/>
            <p:cNvSpPr/>
            <p:nvPr/>
          </p:nvSpPr>
          <p:spPr bwMode="auto">
            <a:xfrm rot="3120000" flipH="1">
              <a:off x="3234445" y="291634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endParaRPr>
            </a:p>
          </p:txBody>
        </p:sp>
        <p:cxnSp>
          <p:nvCxnSpPr>
            <p:cNvPr id="96" name="Straight Connector 95"/>
            <p:cNvCxnSpPr>
              <a:stCxn id="95" idx="3"/>
              <a:endCxn id="46" idx="0"/>
            </p:cNvCxnSpPr>
            <p:nvPr/>
          </p:nvCxnSpPr>
          <p:spPr bwMode="auto">
            <a:xfrm rot="10800000" flipV="1">
              <a:off x="1824881" y="3101015"/>
              <a:ext cx="1433794" cy="12071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38"/>
          <p:cNvGrpSpPr/>
          <p:nvPr/>
        </p:nvGrpSpPr>
        <p:grpSpPr>
          <a:xfrm>
            <a:off x="3325266" y="2980805"/>
            <a:ext cx="2469564" cy="2353195"/>
            <a:chOff x="3325266" y="2980805"/>
            <a:chExt cx="2469564" cy="2353195"/>
          </a:xfrm>
        </p:grpSpPr>
        <p:sp>
          <p:nvSpPr>
            <p:cNvPr id="120" name="Rectangle 119"/>
            <p:cNvSpPr/>
            <p:nvPr/>
          </p:nvSpPr>
          <p:spPr bwMode="auto">
            <a:xfrm>
              <a:off x="3352800" y="4308134"/>
              <a:ext cx="2438400" cy="10258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endParaRPr>
            </a:p>
          </p:txBody>
        </p:sp>
        <p:cxnSp>
          <p:nvCxnSpPr>
            <p:cNvPr id="121" name="Straight Connector 120"/>
            <p:cNvCxnSpPr/>
            <p:nvPr/>
          </p:nvCxnSpPr>
          <p:spPr bwMode="auto">
            <a:xfrm flipV="1">
              <a:off x="3352800" y="4565280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2" name="Straight Connector 121"/>
            <p:cNvCxnSpPr/>
            <p:nvPr/>
          </p:nvCxnSpPr>
          <p:spPr bwMode="auto">
            <a:xfrm flipV="1">
              <a:off x="3352800" y="4617290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3" name="TextBox 122"/>
            <p:cNvSpPr txBox="1"/>
            <p:nvPr/>
          </p:nvSpPr>
          <p:spPr>
            <a:xfrm>
              <a:off x="3352800" y="4276205"/>
              <a:ext cx="243840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GOval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3325266" y="4603370"/>
              <a:ext cx="2469564" cy="677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GOval(</a:t>
              </a: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x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, </a:t>
              </a: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y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, width, height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)</a:t>
              </a:r>
            </a:p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setFilled(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flag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)</a:t>
              </a:r>
            </a:p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virtual </a:t>
              </a:r>
              <a:r>
                <a:rPr kumimoji="0" 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draw(</a:t>
              </a: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gw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)</a:t>
              </a:r>
            </a:p>
          </p:txBody>
        </p:sp>
        <p:sp>
          <p:nvSpPr>
            <p:cNvPr id="125" name="Isosceles Triangle 124"/>
            <p:cNvSpPr/>
            <p:nvPr/>
          </p:nvSpPr>
          <p:spPr bwMode="auto">
            <a:xfrm flipH="1">
              <a:off x="4455885" y="298080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endParaRPr>
            </a:p>
          </p:txBody>
        </p:sp>
        <p:cxnSp>
          <p:nvCxnSpPr>
            <p:cNvPr id="126" name="Straight Connector 125"/>
            <p:cNvCxnSpPr>
              <a:stCxn id="125" idx="3"/>
              <a:endCxn id="120" idx="0"/>
            </p:cNvCxnSpPr>
            <p:nvPr/>
          </p:nvCxnSpPr>
          <p:spPr bwMode="auto">
            <a:xfrm rot="16200000" flipH="1">
              <a:off x="4021728" y="3757861"/>
              <a:ext cx="1098729" cy="181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" name="Group 39"/>
          <p:cNvGrpSpPr/>
          <p:nvPr/>
        </p:nvGrpSpPr>
        <p:grpSpPr>
          <a:xfrm>
            <a:off x="5684940" y="2916345"/>
            <a:ext cx="2849459" cy="2417655"/>
            <a:chOff x="5684940" y="2916345"/>
            <a:chExt cx="2849459" cy="2417655"/>
          </a:xfrm>
        </p:grpSpPr>
        <p:sp>
          <p:nvSpPr>
            <p:cNvPr id="128" name="Isosceles Triangle 127"/>
            <p:cNvSpPr/>
            <p:nvPr/>
          </p:nvSpPr>
          <p:spPr bwMode="auto">
            <a:xfrm rot="18480000">
              <a:off x="5684940" y="291634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endParaRPr>
            </a:p>
          </p:txBody>
        </p:sp>
        <p:cxnSp>
          <p:nvCxnSpPr>
            <p:cNvPr id="129" name="Straight Connector 128"/>
            <p:cNvCxnSpPr>
              <a:stCxn id="128" idx="3"/>
              <a:endCxn id="132" idx="0"/>
            </p:cNvCxnSpPr>
            <p:nvPr/>
          </p:nvCxnSpPr>
          <p:spPr bwMode="auto">
            <a:xfrm>
              <a:off x="5889310" y="3101015"/>
              <a:ext cx="1429809" cy="120711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2" name="Rectangle 131"/>
            <p:cNvSpPr/>
            <p:nvPr/>
          </p:nvSpPr>
          <p:spPr bwMode="auto">
            <a:xfrm>
              <a:off x="6180038" y="4308134"/>
              <a:ext cx="2278162" cy="10258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endParaRPr>
            </a:p>
          </p:txBody>
        </p:sp>
        <p:cxnSp>
          <p:nvCxnSpPr>
            <p:cNvPr id="133" name="Straight Connector 132"/>
            <p:cNvCxnSpPr/>
            <p:nvPr/>
          </p:nvCxnSpPr>
          <p:spPr bwMode="auto">
            <a:xfrm flipV="1">
              <a:off x="6185160" y="456528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" name="Straight Connector 133"/>
            <p:cNvCxnSpPr/>
            <p:nvPr/>
          </p:nvCxnSpPr>
          <p:spPr bwMode="auto">
            <a:xfrm flipV="1">
              <a:off x="6185160" y="461729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5" name="TextBox 134"/>
            <p:cNvSpPr txBox="1"/>
            <p:nvPr/>
          </p:nvSpPr>
          <p:spPr>
            <a:xfrm>
              <a:off x="6185160" y="4276205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GRect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/>
                <a:ea typeface="+mn-ea"/>
                <a:cs typeface="Courier New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6148874" y="4603370"/>
              <a:ext cx="2385525" cy="677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GRect(</a:t>
              </a: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x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, </a:t>
              </a: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y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, width, height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)</a:t>
              </a:r>
            </a:p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setFilled(</a:t>
              </a: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flag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)</a:t>
              </a:r>
            </a:p>
            <a:p>
              <a:pPr marL="0" marR="0" lvl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virtual </a:t>
              </a:r>
              <a:r>
                <a:rPr kumimoji="0" 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draw(</a:t>
              </a: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gw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urier New"/>
                  <a:ea typeface="+mn-ea"/>
                  <a:cs typeface="Courier New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6114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Simplified View of the Stream Hierarchy</a:t>
            </a:r>
          </a:p>
        </p:txBody>
      </p:sp>
      <p:grpSp>
        <p:nvGrpSpPr>
          <p:cNvPr id="2" name="Group 43"/>
          <p:cNvGrpSpPr/>
          <p:nvPr/>
        </p:nvGrpSpPr>
        <p:grpSpPr>
          <a:xfrm>
            <a:off x="3668778" y="1319242"/>
            <a:ext cx="1833922" cy="1080508"/>
            <a:chOff x="3728678" y="1331224"/>
            <a:chExt cx="1833922" cy="1080508"/>
          </a:xfrm>
        </p:grpSpPr>
        <p:sp>
          <p:nvSpPr>
            <p:cNvPr id="35" name="Rectangle 3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" name="TextBox 8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ios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clear()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fail()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eof</a:t>
              </a: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()</a:t>
              </a:r>
            </a:p>
          </p:txBody>
        </p:sp>
      </p:grpSp>
      <p:grpSp>
        <p:nvGrpSpPr>
          <p:cNvPr id="3" name="Group 53"/>
          <p:cNvGrpSpPr/>
          <p:nvPr/>
        </p:nvGrpSpPr>
        <p:grpSpPr>
          <a:xfrm>
            <a:off x="5907246" y="3429000"/>
            <a:ext cx="1833922" cy="1080508"/>
            <a:chOff x="3728678" y="1331224"/>
            <a:chExt cx="1833922" cy="1080508"/>
          </a:xfrm>
        </p:grpSpPr>
        <p:sp>
          <p:nvSpPr>
            <p:cNvPr id="55" name="Rectangle 5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Straight Connector 56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8" name="TextBox 57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ostream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733800" y="1658389"/>
              <a:ext cx="1828800" cy="511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put()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&lt;&lt;</a:t>
              </a:r>
            </a:p>
          </p:txBody>
        </p:sp>
      </p:grpSp>
      <p:grpSp>
        <p:nvGrpSpPr>
          <p:cNvPr id="4" name="Group 65"/>
          <p:cNvGrpSpPr/>
          <p:nvPr/>
        </p:nvGrpSpPr>
        <p:grpSpPr>
          <a:xfrm>
            <a:off x="2435060" y="5257800"/>
            <a:ext cx="1981200" cy="1080508"/>
            <a:chOff x="3664458" y="1331224"/>
            <a:chExt cx="1981200" cy="1080508"/>
          </a:xfrm>
        </p:grpSpPr>
        <p:sp>
          <p:nvSpPr>
            <p:cNvPr id="67" name="Rectangle 66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68" name="Straight Connector 67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0" name="TextBox 69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istringstream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664458" y="1658389"/>
              <a:ext cx="19812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istringstream(</a:t>
              </a:r>
              <a:r>
                <a:rPr lang="en-US" sz="15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s</a:t>
              </a: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  <p:grpSp>
        <p:nvGrpSpPr>
          <p:cNvPr id="5" name="Group 73"/>
          <p:cNvGrpSpPr/>
          <p:nvPr/>
        </p:nvGrpSpPr>
        <p:grpSpPr>
          <a:xfrm>
            <a:off x="4840860" y="5257800"/>
            <a:ext cx="1833922" cy="1080508"/>
            <a:chOff x="3728678" y="1331224"/>
            <a:chExt cx="1833922" cy="1080508"/>
          </a:xfrm>
        </p:grpSpPr>
        <p:sp>
          <p:nvSpPr>
            <p:cNvPr id="75" name="Rectangle 7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76" name="Straight Connector 75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7" name="Straight Connector 76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8" name="TextBox 77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ofstream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open(</a:t>
              </a:r>
              <a:r>
                <a:rPr lang="en-US" sz="15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cstr</a:t>
              </a: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close()</a:t>
              </a:r>
            </a:p>
            <a:p>
              <a:pPr>
                <a:lnSpc>
                  <a:spcPct val="90000"/>
                </a:lnSpc>
              </a:pP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</p:grpSp>
      <p:grpSp>
        <p:nvGrpSpPr>
          <p:cNvPr id="6" name="Group 79"/>
          <p:cNvGrpSpPr/>
          <p:nvPr/>
        </p:nvGrpSpPr>
        <p:grpSpPr>
          <a:xfrm>
            <a:off x="6990760" y="5257800"/>
            <a:ext cx="1833922" cy="1080508"/>
            <a:chOff x="3728678" y="1331224"/>
            <a:chExt cx="1833922" cy="1080508"/>
          </a:xfrm>
        </p:grpSpPr>
        <p:sp>
          <p:nvSpPr>
            <p:cNvPr id="81" name="Rectangle 80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3" name="Straight Connector 82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4" name="TextBox 83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ostringstream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748318" y="1658389"/>
              <a:ext cx="17526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str</a:t>
              </a: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()</a:t>
              </a:r>
            </a:p>
          </p:txBody>
        </p:sp>
      </p:grpSp>
      <p:sp>
        <p:nvSpPr>
          <p:cNvPr id="92" name="Isosceles Triangle 91"/>
          <p:cNvSpPr/>
          <p:nvPr/>
        </p:nvSpPr>
        <p:spPr bwMode="auto">
          <a:xfrm rot="18480000">
            <a:off x="5473230" y="2361001"/>
            <a:ext cx="228600" cy="228600"/>
          </a:xfrm>
          <a:prstGeom prst="triangl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94" name="Straight Connector 93"/>
          <p:cNvCxnSpPr>
            <a:stCxn id="92" idx="3"/>
          </p:cNvCxnSpPr>
          <p:nvPr/>
        </p:nvCxnSpPr>
        <p:spPr bwMode="auto">
          <a:xfrm>
            <a:off x="5677600" y="2545671"/>
            <a:ext cx="1144046" cy="9152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7" name="Group 96"/>
          <p:cNvGrpSpPr/>
          <p:nvPr/>
        </p:nvGrpSpPr>
        <p:grpSpPr>
          <a:xfrm flipH="1">
            <a:off x="2342560" y="2365018"/>
            <a:ext cx="1348416" cy="1099928"/>
            <a:chOff x="5685530" y="2513401"/>
            <a:chExt cx="1348416" cy="1099928"/>
          </a:xfrm>
        </p:grpSpPr>
        <p:sp>
          <p:nvSpPr>
            <p:cNvPr id="95" name="Isosceles Triangle 94"/>
            <p:cNvSpPr/>
            <p:nvPr/>
          </p:nvSpPr>
          <p:spPr bwMode="auto">
            <a:xfrm rot="18480000">
              <a:off x="5685530" y="2513401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96" name="Straight Connector 95"/>
            <p:cNvCxnSpPr>
              <a:stCxn id="95" idx="3"/>
            </p:cNvCxnSpPr>
            <p:nvPr/>
          </p:nvCxnSpPr>
          <p:spPr bwMode="auto">
            <a:xfrm>
              <a:off x="5889900" y="2698071"/>
              <a:ext cx="1144046" cy="9152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8" name="Group 44"/>
          <p:cNvGrpSpPr/>
          <p:nvPr/>
        </p:nvGrpSpPr>
        <p:grpSpPr>
          <a:xfrm>
            <a:off x="1455638" y="3429000"/>
            <a:ext cx="1833922" cy="1080508"/>
            <a:chOff x="3728678" y="1331224"/>
            <a:chExt cx="1833922" cy="1080508"/>
          </a:xfrm>
        </p:grpSpPr>
        <p:sp>
          <p:nvSpPr>
            <p:cNvPr id="46" name="Rectangle 45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istream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get()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unget</a:t>
              </a: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&gt;&gt;</a:t>
              </a:r>
            </a:p>
          </p:txBody>
        </p:sp>
      </p:grpSp>
      <p:grpSp>
        <p:nvGrpSpPr>
          <p:cNvPr id="10" name="Group 100"/>
          <p:cNvGrpSpPr/>
          <p:nvPr/>
        </p:nvGrpSpPr>
        <p:grpSpPr>
          <a:xfrm>
            <a:off x="2882837" y="4500435"/>
            <a:ext cx="530844" cy="789294"/>
            <a:chOff x="2882837" y="4500435"/>
            <a:chExt cx="530844" cy="789294"/>
          </a:xfrm>
        </p:grpSpPr>
        <p:sp>
          <p:nvSpPr>
            <p:cNvPr id="98" name="Isosceles Triangle 97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00" name="Straight Connector 99"/>
            <p:cNvCxnSpPr>
              <a:stCxn id="67" idx="0"/>
              <a:endCxn id="98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1" name="Group 101"/>
          <p:cNvGrpSpPr/>
          <p:nvPr/>
        </p:nvGrpSpPr>
        <p:grpSpPr>
          <a:xfrm flipH="1">
            <a:off x="1295400" y="4495800"/>
            <a:ext cx="530844" cy="789294"/>
            <a:chOff x="2882837" y="4500435"/>
            <a:chExt cx="530844" cy="789294"/>
          </a:xfrm>
        </p:grpSpPr>
        <p:sp>
          <p:nvSpPr>
            <p:cNvPr id="103" name="Isosceles Triangle 102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04" name="Straight Connector 103"/>
            <p:cNvCxnSpPr>
              <a:endCxn id="103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2" name="Group 104"/>
          <p:cNvGrpSpPr/>
          <p:nvPr/>
        </p:nvGrpSpPr>
        <p:grpSpPr>
          <a:xfrm>
            <a:off x="7378637" y="4500435"/>
            <a:ext cx="530844" cy="789294"/>
            <a:chOff x="2882837" y="4500435"/>
            <a:chExt cx="530844" cy="789294"/>
          </a:xfrm>
        </p:grpSpPr>
        <p:sp>
          <p:nvSpPr>
            <p:cNvPr id="106" name="Isosceles Triangle 105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07" name="Straight Connector 106"/>
            <p:cNvCxnSpPr>
              <a:endCxn id="106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3" name="Group 107"/>
          <p:cNvGrpSpPr/>
          <p:nvPr/>
        </p:nvGrpSpPr>
        <p:grpSpPr>
          <a:xfrm flipH="1">
            <a:off x="5791200" y="4495800"/>
            <a:ext cx="530844" cy="789294"/>
            <a:chOff x="2882837" y="4500435"/>
            <a:chExt cx="530844" cy="789294"/>
          </a:xfrm>
        </p:grpSpPr>
        <p:sp>
          <p:nvSpPr>
            <p:cNvPr id="109" name="Isosceles Triangle 108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10" name="Straight Connector 109"/>
            <p:cNvCxnSpPr>
              <a:endCxn id="109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4" name="Group 59"/>
          <p:cNvGrpSpPr/>
          <p:nvPr/>
        </p:nvGrpSpPr>
        <p:grpSpPr>
          <a:xfrm>
            <a:off x="349380" y="5257800"/>
            <a:ext cx="1833922" cy="1080508"/>
            <a:chOff x="3728678" y="1331224"/>
            <a:chExt cx="1833922" cy="1080508"/>
          </a:xfrm>
        </p:grpSpPr>
        <p:sp>
          <p:nvSpPr>
            <p:cNvPr id="61" name="Rectangle 60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62" name="Straight Connector 61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3" name="Straight Connector 62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4" name="TextBox 63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ifstream</a:t>
              </a: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open(</a:t>
              </a:r>
              <a:r>
                <a:rPr lang="en-US" sz="15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cstr</a:t>
              </a: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close()</a:t>
              </a:r>
            </a:p>
            <a:p>
              <a:pPr>
                <a:lnSpc>
                  <a:spcPct val="90000"/>
                </a:lnSpc>
              </a:pPr>
              <a:endParaRPr lang="en-US" sz="1500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/>
                <a:cs typeface="Courier New"/>
              </a:rPr>
              <a:t>GFillable</a:t>
            </a:r>
            <a:r>
              <a:rPr lang="en-US" sz="4000" dirty="0">
                <a:solidFill>
                  <a:srgbClr val="FF0000"/>
                </a:solidFill>
              </a:rPr>
              <a:t> Class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654636" y="3200400"/>
            <a:ext cx="7879763" cy="3376991"/>
            <a:chOff x="654636" y="3328609"/>
            <a:chExt cx="7879763" cy="3376991"/>
          </a:xfrm>
        </p:grpSpPr>
        <p:sp>
          <p:nvSpPr>
            <p:cNvPr id="87" name="Rectangle 86"/>
            <p:cNvSpPr/>
            <p:nvPr/>
          </p:nvSpPr>
          <p:spPr bwMode="auto">
            <a:xfrm>
              <a:off x="2317163" y="3361744"/>
              <a:ext cx="2278162" cy="11993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88" name="Straight Connector 87"/>
            <p:cNvCxnSpPr/>
            <p:nvPr/>
          </p:nvCxnSpPr>
          <p:spPr bwMode="auto">
            <a:xfrm flipV="1">
              <a:off x="2322285" y="3618889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9" name="Straight Connector 88"/>
            <p:cNvCxnSpPr/>
            <p:nvPr/>
          </p:nvCxnSpPr>
          <p:spPr bwMode="auto">
            <a:xfrm flipV="1">
              <a:off x="2322285" y="3670899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2322285" y="3329814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i="1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GObject</a:t>
              </a:r>
              <a:endParaRPr lang="en-US" i="1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86000" y="3656980"/>
              <a:ext cx="2317164" cy="8715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setLocation(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y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move(</a:t>
              </a:r>
              <a:r>
                <a:rPr lang="en-US" sz="12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dx</a:t>
              </a:r>
              <a:r>
                <a:rPr lang="en-US" sz="1200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</a:t>
              </a:r>
              <a:r>
                <a:rPr lang="en-US" sz="12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dy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setColor(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color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685800" y="5908334"/>
              <a:ext cx="2278162" cy="7972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 flipV="1">
              <a:off x="690922" y="6165479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 flipV="1">
              <a:off x="690922" y="6217489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690922" y="5876404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GLine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4636" y="6203569"/>
              <a:ext cx="2393363" cy="483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GLine(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sz="1200" b="0" baseline="-25000" dirty="0">
                  <a:solidFill>
                    <a:srgbClr val="000000"/>
                  </a:solidFill>
                  <a:latin typeface="Times New Roman"/>
                  <a:cs typeface="Times New Roman"/>
                </a:rPr>
                <a:t>1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y</a:t>
              </a:r>
              <a:r>
                <a:rPr lang="en-US" sz="1200" b="0" baseline="-25000" dirty="0">
                  <a:solidFill>
                    <a:srgbClr val="000000"/>
                  </a:solidFill>
                  <a:latin typeface="Times New Roman"/>
                  <a:cs typeface="Times New Roman"/>
                </a:rPr>
                <a:t>1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x</a:t>
              </a:r>
              <a:r>
                <a:rPr lang="en-US" sz="1200" b="0" baseline="-25000" dirty="0">
                  <a:solidFill>
                    <a:srgbClr val="000000"/>
                  </a:solidFill>
                  <a:latin typeface="Times New Roman"/>
                  <a:cs typeface="Times New Roman"/>
                </a:rPr>
                <a:t>2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y</a:t>
              </a:r>
              <a:r>
                <a:rPr lang="en-US" sz="1200" b="0" baseline="-25000" dirty="0">
                  <a:solidFill>
                    <a:srgbClr val="000000"/>
                  </a:solidFill>
                  <a:latin typeface="Times New Roman"/>
                  <a:cs typeface="Times New Roman"/>
                </a:rPr>
                <a:t>2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  <p:cxnSp>
          <p:nvCxnSpPr>
            <p:cNvPr id="96" name="Straight Connector 95"/>
            <p:cNvCxnSpPr>
              <a:endCxn id="46" idx="0"/>
            </p:cNvCxnSpPr>
            <p:nvPr/>
          </p:nvCxnSpPr>
          <p:spPr bwMode="auto">
            <a:xfrm rot="5400000">
              <a:off x="1449564" y="5023516"/>
              <a:ext cx="1260135" cy="5095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0" name="Rectangle 119"/>
            <p:cNvSpPr/>
            <p:nvPr/>
          </p:nvSpPr>
          <p:spPr bwMode="auto">
            <a:xfrm>
              <a:off x="3352800" y="5908333"/>
              <a:ext cx="2438400" cy="79605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1" name="Straight Connector 120"/>
            <p:cNvCxnSpPr/>
            <p:nvPr/>
          </p:nvCxnSpPr>
          <p:spPr bwMode="auto">
            <a:xfrm flipV="1">
              <a:off x="3352800" y="6165479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2" name="Straight Connector 121"/>
            <p:cNvCxnSpPr/>
            <p:nvPr/>
          </p:nvCxnSpPr>
          <p:spPr bwMode="auto">
            <a:xfrm flipV="1">
              <a:off x="3352800" y="6217489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3" name="TextBox 122"/>
            <p:cNvSpPr txBox="1"/>
            <p:nvPr/>
          </p:nvSpPr>
          <p:spPr>
            <a:xfrm>
              <a:off x="3352800" y="5876404"/>
              <a:ext cx="243840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GOval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3325266" y="6203569"/>
              <a:ext cx="2469564" cy="483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GOval(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y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width, height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  <p:cxnSp>
          <p:nvCxnSpPr>
            <p:cNvPr id="129" name="Straight Connector 128"/>
            <p:cNvCxnSpPr>
              <a:endCxn id="132" idx="0"/>
            </p:cNvCxnSpPr>
            <p:nvPr/>
          </p:nvCxnSpPr>
          <p:spPr bwMode="auto">
            <a:xfrm>
              <a:off x="4724400" y="4648199"/>
              <a:ext cx="2594719" cy="126013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2" name="Rectangle 131"/>
            <p:cNvSpPr/>
            <p:nvPr/>
          </p:nvSpPr>
          <p:spPr bwMode="auto">
            <a:xfrm>
              <a:off x="6180038" y="5908333"/>
              <a:ext cx="2278162" cy="78396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33" name="Straight Connector 132"/>
            <p:cNvCxnSpPr/>
            <p:nvPr/>
          </p:nvCxnSpPr>
          <p:spPr bwMode="auto">
            <a:xfrm flipV="1">
              <a:off x="6185160" y="6165479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" name="Straight Connector 133"/>
            <p:cNvCxnSpPr/>
            <p:nvPr/>
          </p:nvCxnSpPr>
          <p:spPr bwMode="auto">
            <a:xfrm flipV="1">
              <a:off x="6185160" y="6217489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5" name="TextBox 134"/>
            <p:cNvSpPr txBox="1"/>
            <p:nvPr/>
          </p:nvSpPr>
          <p:spPr>
            <a:xfrm>
              <a:off x="6185160" y="5876404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GRect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6148874" y="6203569"/>
              <a:ext cx="2385525" cy="483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GRect(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x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y</a:t>
              </a:r>
              <a:r>
                <a:rPr lang="en-US" b="0" i="1" dirty="0">
                  <a:solidFill>
                    <a:srgbClr val="000000"/>
                  </a:solidFill>
                  <a:latin typeface="Times New Roman"/>
                  <a:cs typeface="Times New Roman"/>
                </a:rPr>
                <a:t>, width, height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virtual </a:t>
              </a: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draw(</a:t>
              </a:r>
              <a:r>
                <a:rPr lang="en-US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gw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  <p:sp>
          <p:nvSpPr>
            <p:cNvPr id="95" name="Isosceles Triangle 94"/>
            <p:cNvSpPr/>
            <p:nvPr/>
          </p:nvSpPr>
          <p:spPr bwMode="auto">
            <a:xfrm rot="1200000" flipH="1">
              <a:off x="2203575" y="4551894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6" name="Straight Connector 125"/>
            <p:cNvCxnSpPr>
              <a:endCxn id="120" idx="0"/>
            </p:cNvCxnSpPr>
            <p:nvPr/>
          </p:nvCxnSpPr>
          <p:spPr bwMode="auto">
            <a:xfrm rot="16200000" flipH="1">
              <a:off x="3484733" y="4821066"/>
              <a:ext cx="1183934" cy="9906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5" name="Isosceles Triangle 124"/>
            <p:cNvSpPr/>
            <p:nvPr/>
          </p:nvSpPr>
          <p:spPr bwMode="auto">
            <a:xfrm rot="19200000" flipH="1">
              <a:off x="3429000" y="4556814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128" name="Isosceles Triangle 127"/>
            <p:cNvSpPr/>
            <p:nvPr/>
          </p:nvSpPr>
          <p:spPr bwMode="auto">
            <a:xfrm rot="17820000">
              <a:off x="4569760" y="4504449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486399" y="3360539"/>
              <a:ext cx="2278162" cy="1199366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 bwMode="auto">
            <a:xfrm flipV="1">
              <a:off x="5491521" y="3617684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/>
            <p:cNvCxnSpPr/>
            <p:nvPr/>
          </p:nvCxnSpPr>
          <p:spPr bwMode="auto">
            <a:xfrm flipV="1">
              <a:off x="5491521" y="3669694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>
              <a:off x="5491521" y="3328609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i="1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GFillable</a:t>
              </a:r>
              <a:endParaRPr lang="en-US" i="1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455236" y="3655775"/>
              <a:ext cx="2317164" cy="483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GFillable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()</a:t>
              </a:r>
            </a:p>
            <a:p>
              <a:pPr>
                <a:lnSpc>
                  <a:spcPct val="90000"/>
                </a:lnSpc>
              </a:pPr>
              <a:r>
                <a:rPr lang="en-US" dirty="0">
                  <a:solidFill>
                    <a:srgbClr val="FF0000"/>
                  </a:solidFill>
                  <a:latin typeface="Courier New"/>
                  <a:cs typeface="Courier New"/>
                </a:rPr>
                <a:t>setFilled(</a:t>
              </a:r>
              <a:r>
                <a:rPr lang="en-US" sz="1200" b="0" i="1" dirty="0">
                  <a:solidFill>
                    <a:srgbClr val="FF0000"/>
                  </a:solidFill>
                  <a:latin typeface="Times New Roman"/>
                  <a:cs typeface="Times New Roman"/>
                </a:rPr>
                <a:t>flag</a:t>
              </a:r>
              <a:r>
                <a:rPr lang="en-US" dirty="0">
                  <a:solidFill>
                    <a:srgbClr val="FF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5400000">
              <a:off x="4475333" y="4821066"/>
              <a:ext cx="1183934" cy="9906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" name="Isosceles Triangle 40"/>
            <p:cNvSpPr/>
            <p:nvPr/>
          </p:nvSpPr>
          <p:spPr bwMode="auto">
            <a:xfrm rot="2400000">
              <a:off x="5486400" y="4556814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rot="16200000" flipH="1">
              <a:off x="6418433" y="5011566"/>
              <a:ext cx="1183934" cy="6096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7" name="Isosceles Triangle 46"/>
            <p:cNvSpPr/>
            <p:nvPr/>
          </p:nvSpPr>
          <p:spPr bwMode="auto">
            <a:xfrm rot="19920000" flipH="1">
              <a:off x="6570575" y="4556814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</p:grpSp>
      <p:sp>
        <p:nvSpPr>
          <p:cNvPr id="44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213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altLang="zh-CN" sz="2400" b="0" dirty="0"/>
              <a:t>If </a:t>
            </a:r>
            <a:r>
              <a:rPr lang="en-US" altLang="zh-CN" sz="2000" dirty="0" err="1">
                <a:latin typeface="Courier New"/>
                <a:cs typeface="Courier New"/>
              </a:rPr>
              <a:t>GRect</a:t>
            </a:r>
            <a:r>
              <a:rPr lang="en-US" altLang="zh-CN" sz="2400" b="0" dirty="0"/>
              <a:t> and </a:t>
            </a:r>
            <a:r>
              <a:rPr lang="en-US" altLang="zh-CN" sz="2000" dirty="0" err="1">
                <a:latin typeface="Courier New"/>
                <a:cs typeface="Courier New"/>
              </a:rPr>
              <a:t>GOval</a:t>
            </a:r>
            <a:r>
              <a:rPr lang="en-US" altLang="zh-CN" sz="2400" b="0" dirty="0"/>
              <a:t> also inherit from a class called </a:t>
            </a:r>
            <a:r>
              <a:rPr lang="en-US" altLang="zh-CN" sz="2000" dirty="0" err="1">
                <a:latin typeface="Courier New"/>
                <a:cs typeface="Courier New"/>
              </a:rPr>
              <a:t>GFillable</a:t>
            </a:r>
            <a:r>
              <a:rPr lang="en-US" altLang="zh-CN" sz="2400" b="0" dirty="0"/>
              <a:t>, you can define the </a:t>
            </a:r>
            <a:r>
              <a:rPr lang="en-US" altLang="zh-CN" sz="2000" dirty="0">
                <a:latin typeface="Courier New"/>
                <a:cs typeface="Courier New"/>
              </a:rPr>
              <a:t>setFilled</a:t>
            </a:r>
            <a:r>
              <a:rPr lang="en-US" altLang="zh-CN" sz="2400" b="0" dirty="0"/>
              <a:t> method there.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altLang="zh-CN" sz="2400" b="0" dirty="0"/>
              <a:t>The following UML diagram is a revised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GObject</a:t>
            </a:r>
            <a:r>
              <a:rPr lang="en-US" altLang="zh-CN" sz="2400" b="0" dirty="0"/>
              <a:t> hierarchy </a:t>
            </a:r>
            <a:r>
              <a:rPr lang="en-US" sz="2400" b="0" dirty="0"/>
              <a:t>in which the </a:t>
            </a:r>
            <a:r>
              <a:rPr lang="en-US" sz="2000" dirty="0" err="1">
                <a:latin typeface="Courier New"/>
                <a:cs typeface="Courier New"/>
              </a:rPr>
              <a:t>GOval</a:t>
            </a:r>
            <a:r>
              <a:rPr lang="en-US" sz="2400" b="0" dirty="0"/>
              <a:t> and </a:t>
            </a:r>
            <a:r>
              <a:rPr lang="en-US" sz="2000" dirty="0" err="1">
                <a:latin typeface="Courier New"/>
                <a:cs typeface="Courier New"/>
              </a:rPr>
              <a:t>GRect</a:t>
            </a:r>
            <a:r>
              <a:rPr lang="en-US" sz="2400" b="0" dirty="0"/>
              <a:t> classes inherit from both the </a:t>
            </a:r>
            <a:r>
              <a:rPr lang="en-US" sz="2000" dirty="0" err="1">
                <a:latin typeface="Courier New"/>
                <a:cs typeface="Courier New"/>
              </a:rPr>
              <a:t>GObject</a:t>
            </a:r>
            <a:r>
              <a:rPr lang="en-US" sz="2400" b="0" dirty="0"/>
              <a:t> class and a </a:t>
            </a:r>
            <a:r>
              <a:rPr lang="en-US" sz="2000" dirty="0" err="1">
                <a:latin typeface="Courier New"/>
                <a:cs typeface="Courier New"/>
              </a:rPr>
              <a:t>GFillable</a:t>
            </a:r>
            <a:r>
              <a:rPr lang="en-US" sz="2400" b="0" dirty="0"/>
              <a:t> class that defines the behavior of </a:t>
            </a:r>
            <a:r>
              <a:rPr lang="en-US" sz="2400" b="0" dirty="0">
                <a:solidFill>
                  <a:srgbClr val="FF0000"/>
                </a:solidFill>
              </a:rPr>
              <a:t>fillable</a:t>
            </a:r>
            <a:r>
              <a:rPr lang="en-US" sz="2400" b="0" dirty="0"/>
              <a:t> objects.</a:t>
            </a:r>
          </a:p>
        </p:txBody>
      </p:sp>
    </p:spTree>
    <p:extLst>
      <p:ext uri="{BB962C8B-B14F-4D97-AF65-F5344CB8AC3E}">
        <p14:creationId xmlns:p14="http://schemas.microsoft.com/office/powerpoint/2010/main" val="301614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The </a:t>
            </a:r>
            <a:r>
              <a:rPr lang="en-US" sz="3600" b="1" dirty="0" err="1">
                <a:solidFill>
                  <a:srgbClr val="FF0000"/>
                </a:solidFill>
                <a:latin typeface="Courier New"/>
                <a:cs typeface="Courier New"/>
              </a:rPr>
              <a:t>GFillable</a:t>
            </a:r>
            <a:r>
              <a:rPr lang="en-US" sz="4000" dirty="0">
                <a:solidFill>
                  <a:srgbClr val="FF0000"/>
                </a:solidFill>
              </a:rPr>
              <a:t> Class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3A9000C-5F98-4CE4-8305-52D2917DC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50" y="1066800"/>
            <a:ext cx="7848900" cy="552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1067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UML Diagram for the Stream Hierarchy</a:t>
            </a:r>
          </a:p>
        </p:txBody>
      </p:sp>
      <p:grpSp>
        <p:nvGrpSpPr>
          <p:cNvPr id="2" name="Group 43"/>
          <p:cNvGrpSpPr/>
          <p:nvPr/>
        </p:nvGrpSpPr>
        <p:grpSpPr>
          <a:xfrm>
            <a:off x="3668778" y="1319242"/>
            <a:ext cx="1833922" cy="1080508"/>
            <a:chOff x="3728678" y="1331224"/>
            <a:chExt cx="1833922" cy="1080508"/>
          </a:xfrm>
        </p:grpSpPr>
        <p:sp>
          <p:nvSpPr>
            <p:cNvPr id="35" name="Rectangle 3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" name="TextBox 8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ios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clear()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fail()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eof</a:t>
              </a:r>
              <a:r>
                <a:rPr lang="en-US" sz="1500" dirty="0">
                  <a:latin typeface="Courier New"/>
                  <a:cs typeface="Courier New"/>
                </a:rPr>
                <a:t>()</a:t>
              </a:r>
            </a:p>
          </p:txBody>
        </p:sp>
      </p:grpSp>
      <p:grpSp>
        <p:nvGrpSpPr>
          <p:cNvPr id="3" name="Group 53"/>
          <p:cNvGrpSpPr/>
          <p:nvPr/>
        </p:nvGrpSpPr>
        <p:grpSpPr>
          <a:xfrm>
            <a:off x="5907246" y="3429000"/>
            <a:ext cx="1833922" cy="1080508"/>
            <a:chOff x="3728678" y="1331224"/>
            <a:chExt cx="1833922" cy="1080508"/>
          </a:xfrm>
        </p:grpSpPr>
        <p:sp>
          <p:nvSpPr>
            <p:cNvPr id="55" name="Rectangle 5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Straight Connector 56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8" name="TextBox 57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733800" y="1658389"/>
              <a:ext cx="1828800" cy="511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put()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&lt;&lt;</a:t>
              </a:r>
            </a:p>
          </p:txBody>
        </p:sp>
      </p:grpSp>
      <p:grpSp>
        <p:nvGrpSpPr>
          <p:cNvPr id="4" name="Group 65"/>
          <p:cNvGrpSpPr/>
          <p:nvPr/>
        </p:nvGrpSpPr>
        <p:grpSpPr>
          <a:xfrm>
            <a:off x="2435060" y="5257800"/>
            <a:ext cx="1981200" cy="1080508"/>
            <a:chOff x="3664458" y="1331224"/>
            <a:chExt cx="1981200" cy="1080508"/>
          </a:xfrm>
        </p:grpSpPr>
        <p:sp>
          <p:nvSpPr>
            <p:cNvPr id="67" name="Rectangle 66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68" name="Straight Connector 67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0" name="TextBox 69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istringstream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664458" y="1658389"/>
              <a:ext cx="19812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istringstream(</a:t>
              </a:r>
              <a:r>
                <a:rPr lang="en-US" sz="1500" b="0" i="1" dirty="0" err="1">
                  <a:latin typeface="Times New Roman"/>
                  <a:cs typeface="Times New Roman"/>
                </a:rPr>
                <a:t>s</a:t>
              </a:r>
              <a:r>
                <a:rPr lang="en-US" sz="1500" dirty="0">
                  <a:latin typeface="Courier New"/>
                  <a:cs typeface="Courier New"/>
                </a:rPr>
                <a:t>)</a:t>
              </a:r>
            </a:p>
          </p:txBody>
        </p:sp>
      </p:grpSp>
      <p:grpSp>
        <p:nvGrpSpPr>
          <p:cNvPr id="5" name="Group 73"/>
          <p:cNvGrpSpPr/>
          <p:nvPr/>
        </p:nvGrpSpPr>
        <p:grpSpPr>
          <a:xfrm>
            <a:off x="4840860" y="5257800"/>
            <a:ext cx="1833922" cy="1080508"/>
            <a:chOff x="3728678" y="1331224"/>
            <a:chExt cx="1833922" cy="1080508"/>
          </a:xfrm>
        </p:grpSpPr>
        <p:sp>
          <p:nvSpPr>
            <p:cNvPr id="75" name="Rectangle 7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76" name="Straight Connector 75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7" name="Straight Connector 76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8" name="TextBox 77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ofstream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open(</a:t>
              </a:r>
              <a:r>
                <a:rPr lang="en-US" sz="1500" b="0" i="1" dirty="0" err="1">
                  <a:latin typeface="Times New Roman"/>
                  <a:cs typeface="Times New Roman"/>
                </a:rPr>
                <a:t>cstr</a:t>
              </a:r>
              <a:r>
                <a:rPr lang="en-US" sz="1500" dirty="0"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close()</a:t>
              </a:r>
            </a:p>
            <a:p>
              <a:pPr>
                <a:lnSpc>
                  <a:spcPct val="90000"/>
                </a:lnSpc>
              </a:pPr>
              <a:endParaRPr lang="en-US" sz="1500" dirty="0">
                <a:latin typeface="Courier New"/>
                <a:cs typeface="Courier New"/>
              </a:endParaRPr>
            </a:p>
          </p:txBody>
        </p:sp>
      </p:grpSp>
      <p:grpSp>
        <p:nvGrpSpPr>
          <p:cNvPr id="6" name="Group 79"/>
          <p:cNvGrpSpPr/>
          <p:nvPr/>
        </p:nvGrpSpPr>
        <p:grpSpPr>
          <a:xfrm>
            <a:off x="6990760" y="5257800"/>
            <a:ext cx="1833922" cy="1080508"/>
            <a:chOff x="3728678" y="1331224"/>
            <a:chExt cx="1833922" cy="1080508"/>
          </a:xfrm>
        </p:grpSpPr>
        <p:sp>
          <p:nvSpPr>
            <p:cNvPr id="81" name="Rectangle 80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3" name="Straight Connector 82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4" name="TextBox 83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ostringstream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748318" y="1658389"/>
              <a:ext cx="17526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str</a:t>
              </a:r>
              <a:r>
                <a:rPr lang="en-US" sz="1500" dirty="0">
                  <a:latin typeface="Courier New"/>
                  <a:cs typeface="Courier New"/>
                </a:rPr>
                <a:t>()</a:t>
              </a:r>
            </a:p>
          </p:txBody>
        </p:sp>
      </p:grpSp>
      <p:sp>
        <p:nvSpPr>
          <p:cNvPr id="92" name="Isosceles Triangle 91"/>
          <p:cNvSpPr/>
          <p:nvPr/>
        </p:nvSpPr>
        <p:spPr bwMode="auto">
          <a:xfrm rot="18480000">
            <a:off x="5473230" y="2361001"/>
            <a:ext cx="228600" cy="228600"/>
          </a:xfrm>
          <a:prstGeom prst="triangl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94" name="Straight Connector 93"/>
          <p:cNvCxnSpPr>
            <a:stCxn id="92" idx="3"/>
          </p:cNvCxnSpPr>
          <p:nvPr/>
        </p:nvCxnSpPr>
        <p:spPr bwMode="auto">
          <a:xfrm>
            <a:off x="5677600" y="2545671"/>
            <a:ext cx="1144046" cy="9152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7" name="Group 96"/>
          <p:cNvGrpSpPr/>
          <p:nvPr/>
        </p:nvGrpSpPr>
        <p:grpSpPr>
          <a:xfrm flipH="1">
            <a:off x="2342560" y="2365018"/>
            <a:ext cx="1348416" cy="1099928"/>
            <a:chOff x="5685530" y="2513401"/>
            <a:chExt cx="1348416" cy="1099928"/>
          </a:xfrm>
        </p:grpSpPr>
        <p:sp>
          <p:nvSpPr>
            <p:cNvPr id="95" name="Isosceles Triangle 94"/>
            <p:cNvSpPr/>
            <p:nvPr/>
          </p:nvSpPr>
          <p:spPr bwMode="auto">
            <a:xfrm rot="18480000">
              <a:off x="5685530" y="2513401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96" name="Straight Connector 95"/>
            <p:cNvCxnSpPr>
              <a:stCxn id="95" idx="3"/>
            </p:cNvCxnSpPr>
            <p:nvPr/>
          </p:nvCxnSpPr>
          <p:spPr bwMode="auto">
            <a:xfrm>
              <a:off x="5889900" y="2698071"/>
              <a:ext cx="1144046" cy="9152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8" name="Group 44"/>
          <p:cNvGrpSpPr/>
          <p:nvPr/>
        </p:nvGrpSpPr>
        <p:grpSpPr>
          <a:xfrm>
            <a:off x="1455638" y="3429000"/>
            <a:ext cx="1833922" cy="1080508"/>
            <a:chOff x="3728678" y="1331224"/>
            <a:chExt cx="1833922" cy="1080508"/>
          </a:xfrm>
        </p:grpSpPr>
        <p:sp>
          <p:nvSpPr>
            <p:cNvPr id="46" name="Rectangle 45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get()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unget</a:t>
              </a:r>
              <a:r>
                <a:rPr lang="en-US" sz="1500" dirty="0">
                  <a:latin typeface="Courier New"/>
                  <a:cs typeface="Courier New"/>
                </a:rPr>
                <a:t>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&gt;&gt;</a:t>
              </a:r>
            </a:p>
          </p:txBody>
        </p:sp>
      </p:grpSp>
      <p:grpSp>
        <p:nvGrpSpPr>
          <p:cNvPr id="10" name="Group 100"/>
          <p:cNvGrpSpPr/>
          <p:nvPr/>
        </p:nvGrpSpPr>
        <p:grpSpPr>
          <a:xfrm>
            <a:off x="2882837" y="4500435"/>
            <a:ext cx="535965" cy="757365"/>
            <a:chOff x="2882837" y="4500435"/>
            <a:chExt cx="535965" cy="757365"/>
          </a:xfrm>
        </p:grpSpPr>
        <p:sp>
          <p:nvSpPr>
            <p:cNvPr id="98" name="Isosceles Triangle 97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100" name="Straight Connector 99"/>
            <p:cNvCxnSpPr>
              <a:cxnSpLocks/>
              <a:stCxn id="70" idx="0"/>
              <a:endCxn id="98" idx="3"/>
            </p:cNvCxnSpPr>
            <p:nvPr/>
          </p:nvCxnSpPr>
          <p:spPr bwMode="auto">
            <a:xfrm flipH="1" flipV="1">
              <a:off x="3062697" y="4708364"/>
              <a:ext cx="356105" cy="54943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1" name="Group 101"/>
          <p:cNvGrpSpPr/>
          <p:nvPr/>
        </p:nvGrpSpPr>
        <p:grpSpPr>
          <a:xfrm flipH="1">
            <a:off x="1268902" y="4495800"/>
            <a:ext cx="557342" cy="762000"/>
            <a:chOff x="2882837" y="4500435"/>
            <a:chExt cx="557342" cy="762000"/>
          </a:xfrm>
        </p:grpSpPr>
        <p:sp>
          <p:nvSpPr>
            <p:cNvPr id="103" name="Isosceles Triangle 102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104" name="Straight Connector 103"/>
            <p:cNvCxnSpPr>
              <a:cxnSpLocks/>
              <a:stCxn id="64" idx="0"/>
              <a:endCxn id="103" idx="3"/>
            </p:cNvCxnSpPr>
            <p:nvPr/>
          </p:nvCxnSpPr>
          <p:spPr bwMode="auto">
            <a:xfrm flipH="1" flipV="1">
              <a:off x="3062697" y="4708364"/>
              <a:ext cx="377482" cy="55407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2" name="Group 104"/>
          <p:cNvGrpSpPr/>
          <p:nvPr/>
        </p:nvGrpSpPr>
        <p:grpSpPr>
          <a:xfrm>
            <a:off x="7378637" y="4500435"/>
            <a:ext cx="531645" cy="757365"/>
            <a:chOff x="2882837" y="4500435"/>
            <a:chExt cx="531645" cy="757365"/>
          </a:xfrm>
        </p:grpSpPr>
        <p:sp>
          <p:nvSpPr>
            <p:cNvPr id="106" name="Isosceles Triangle 105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107" name="Straight Connector 106"/>
            <p:cNvCxnSpPr>
              <a:cxnSpLocks/>
              <a:stCxn id="84" idx="0"/>
              <a:endCxn id="106" idx="3"/>
            </p:cNvCxnSpPr>
            <p:nvPr/>
          </p:nvCxnSpPr>
          <p:spPr bwMode="auto">
            <a:xfrm flipH="1" flipV="1">
              <a:off x="3062697" y="4708364"/>
              <a:ext cx="351785" cy="54943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3" name="Group 107"/>
          <p:cNvGrpSpPr/>
          <p:nvPr/>
        </p:nvGrpSpPr>
        <p:grpSpPr>
          <a:xfrm flipH="1">
            <a:off x="5760382" y="4495800"/>
            <a:ext cx="561662" cy="762000"/>
            <a:chOff x="2882837" y="4500435"/>
            <a:chExt cx="561662" cy="762000"/>
          </a:xfrm>
        </p:grpSpPr>
        <p:sp>
          <p:nvSpPr>
            <p:cNvPr id="109" name="Isosceles Triangle 108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110" name="Straight Connector 109"/>
            <p:cNvCxnSpPr>
              <a:cxnSpLocks/>
              <a:stCxn id="78" idx="0"/>
              <a:endCxn id="109" idx="3"/>
            </p:cNvCxnSpPr>
            <p:nvPr/>
          </p:nvCxnSpPr>
          <p:spPr bwMode="auto">
            <a:xfrm flipH="1" flipV="1">
              <a:off x="3062697" y="4708364"/>
              <a:ext cx="381802" cy="55407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4" name="Group 59"/>
          <p:cNvGrpSpPr/>
          <p:nvPr/>
        </p:nvGrpSpPr>
        <p:grpSpPr>
          <a:xfrm>
            <a:off x="349380" y="5257800"/>
            <a:ext cx="1833922" cy="1080508"/>
            <a:chOff x="3728678" y="1331224"/>
            <a:chExt cx="1833922" cy="1080508"/>
          </a:xfrm>
        </p:grpSpPr>
        <p:sp>
          <p:nvSpPr>
            <p:cNvPr id="61" name="Rectangle 60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62" name="Straight Connector 61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3" name="Straight Connector 62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4" name="TextBox 63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ifstream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open(</a:t>
              </a:r>
              <a:r>
                <a:rPr lang="en-US" sz="1500" b="0" i="1" dirty="0" err="1">
                  <a:latin typeface="Times New Roman"/>
                  <a:cs typeface="Times New Roman"/>
                </a:rPr>
                <a:t>cstr</a:t>
              </a:r>
              <a:r>
                <a:rPr lang="en-US" sz="1500" dirty="0"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close()</a:t>
              </a:r>
            </a:p>
            <a:p>
              <a:pPr>
                <a:lnSpc>
                  <a:spcPct val="90000"/>
                </a:lnSpc>
              </a:pPr>
              <a:endParaRPr lang="en-US" sz="1500" dirty="0">
                <a:latin typeface="Courier New"/>
                <a:cs typeface="Courier New"/>
              </a:endParaRPr>
            </a:p>
          </p:txBody>
        </p:sp>
      </p:grpSp>
      <p:sp>
        <p:nvSpPr>
          <p:cNvPr id="66" name="Rectangle 65"/>
          <p:cNvSpPr/>
          <p:nvPr/>
        </p:nvSpPr>
        <p:spPr bwMode="auto">
          <a:xfrm>
            <a:off x="354502" y="5632434"/>
            <a:ext cx="1101135" cy="417806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4845983" y="5626443"/>
            <a:ext cx="1108584" cy="42379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F89ED0D-2F18-4A0F-A3B1-98F085274860}"/>
              </a:ext>
            </a:extLst>
          </p:cNvPr>
          <p:cNvSpPr txBox="1"/>
          <p:nvPr/>
        </p:nvSpPr>
        <p:spPr>
          <a:xfrm>
            <a:off x="1215921" y="6324600"/>
            <a:ext cx="671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0" dirty="0">
                <a:solidFill>
                  <a:srgbClr val="FF0000"/>
                </a:solidFill>
              </a:rPr>
              <a:t>Question: Can we organize the hierarchy differently?</a:t>
            </a:r>
            <a:endParaRPr lang="zh-CN" altLang="en-US" sz="2400" b="0" dirty="0">
              <a:solidFill>
                <a:srgbClr val="FF0000"/>
              </a:solidFill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74591192-0FEE-42C0-B575-1145B9D6A5F3}"/>
              </a:ext>
            </a:extLst>
          </p:cNvPr>
          <p:cNvGrpSpPr/>
          <p:nvPr/>
        </p:nvGrpSpPr>
        <p:grpSpPr>
          <a:xfrm>
            <a:off x="905069" y="1471207"/>
            <a:ext cx="7404944" cy="3786593"/>
            <a:chOff x="905069" y="1471207"/>
            <a:chExt cx="7404944" cy="3786593"/>
          </a:xfrm>
        </p:grpSpPr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F10FD571-1D67-4EDD-A345-E8F4F8B9C684}"/>
                </a:ext>
              </a:extLst>
            </p:cNvPr>
            <p:cNvCxnSpPr>
              <a:cxnSpLocks/>
              <a:stCxn id="64" idx="0"/>
              <a:endCxn id="22" idx="2"/>
            </p:cNvCxnSpPr>
            <p:nvPr/>
          </p:nvCxnSpPr>
          <p:spPr bwMode="auto">
            <a:xfrm flipV="1">
              <a:off x="1268902" y="2098512"/>
              <a:ext cx="247874" cy="31592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5417E16C-90D0-454C-BFC3-FFF6AB2D3C34}"/>
                </a:ext>
              </a:extLst>
            </p:cNvPr>
            <p:cNvCxnSpPr>
              <a:cxnSpLocks/>
              <a:stCxn id="78" idx="0"/>
              <a:endCxn id="22" idx="2"/>
            </p:cNvCxnSpPr>
            <p:nvPr/>
          </p:nvCxnSpPr>
          <p:spPr bwMode="auto">
            <a:xfrm flipH="1" flipV="1">
              <a:off x="1516776" y="2098512"/>
              <a:ext cx="4243606" cy="31592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78FBFE-5B79-49D6-985C-364F19D7491D}"/>
                </a:ext>
              </a:extLst>
            </p:cNvPr>
            <p:cNvSpPr txBox="1"/>
            <p:nvPr/>
          </p:nvSpPr>
          <p:spPr>
            <a:xfrm>
              <a:off x="905069" y="1792659"/>
              <a:ext cx="1223413" cy="3058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lvl="0" algn="ctr">
                <a:lnSpc>
                  <a:spcPct val="90000"/>
                </a:lnSpc>
              </a:pPr>
              <a:r>
                <a:rPr lang="en-US" altLang="zh-CN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&lt;</a:t>
              </a:r>
              <a:r>
                <a:rPr lang="en-US" altLang="zh-CN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fstream</a:t>
              </a:r>
              <a:r>
                <a:rPr lang="en-US" altLang="zh-CN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&gt;</a:t>
              </a:r>
            </a:p>
          </p:txBody>
        </p:sp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96C555D6-AC77-4782-A63D-6EE8A440197A}"/>
                </a:ext>
              </a:extLst>
            </p:cNvPr>
            <p:cNvCxnSpPr>
              <a:cxnSpLocks/>
              <a:stCxn id="70" idx="0"/>
              <a:endCxn id="87" idx="2"/>
            </p:cNvCxnSpPr>
            <p:nvPr/>
          </p:nvCxnSpPr>
          <p:spPr bwMode="auto">
            <a:xfrm flipV="1">
              <a:off x="3418802" y="2098512"/>
              <a:ext cx="4279505" cy="31592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" name="直接箭头连接符 85">
              <a:extLst>
                <a:ext uri="{FF2B5EF4-FFF2-40B4-BE49-F238E27FC236}">
                  <a16:creationId xmlns:a16="http://schemas.microsoft.com/office/drawing/2014/main" id="{105F2C46-FEFE-4E36-9042-DAA5A5F13CD2}"/>
                </a:ext>
              </a:extLst>
            </p:cNvPr>
            <p:cNvCxnSpPr>
              <a:cxnSpLocks/>
              <a:stCxn id="84" idx="0"/>
              <a:endCxn id="87" idx="2"/>
            </p:cNvCxnSpPr>
            <p:nvPr/>
          </p:nvCxnSpPr>
          <p:spPr bwMode="auto">
            <a:xfrm flipH="1" flipV="1">
              <a:off x="7698307" y="2098512"/>
              <a:ext cx="211975" cy="31592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C2A5ADCA-C5CD-42C3-B1BB-74D02238DA8A}"/>
                </a:ext>
              </a:extLst>
            </p:cNvPr>
            <p:cNvSpPr txBox="1"/>
            <p:nvPr/>
          </p:nvSpPr>
          <p:spPr>
            <a:xfrm>
              <a:off x="7086600" y="1792659"/>
              <a:ext cx="1223413" cy="3058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90000"/>
                </a:lnSpc>
              </a:pPr>
              <a:r>
                <a:rPr lang="en-US" altLang="zh-CN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&lt;</a:t>
              </a:r>
              <a:r>
                <a:rPr lang="en-US" altLang="zh-CN" sz="1500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sstream</a:t>
              </a:r>
              <a:r>
                <a:rPr lang="en-US" altLang="zh-CN" sz="1500" dirty="0">
                  <a:solidFill>
                    <a:srgbClr val="000000"/>
                  </a:solidFill>
                  <a:latin typeface="Courier New"/>
                  <a:cs typeface="Courier New"/>
                </a:rPr>
                <a:t>&gt;</a:t>
              </a:r>
            </a:p>
          </p:txBody>
        </p:sp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9C17E388-19BD-4CC2-A1BD-87A5E28B780A}"/>
                </a:ext>
              </a:extLst>
            </p:cNvPr>
            <p:cNvCxnSpPr>
              <a:cxnSpLocks/>
              <a:stCxn id="22" idx="0"/>
              <a:endCxn id="9" idx="1"/>
            </p:cNvCxnSpPr>
            <p:nvPr/>
          </p:nvCxnSpPr>
          <p:spPr bwMode="auto">
            <a:xfrm flipV="1">
              <a:off x="1516776" y="1471207"/>
              <a:ext cx="2157124" cy="32145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8" name="直接箭头连接符 87">
              <a:extLst>
                <a:ext uri="{FF2B5EF4-FFF2-40B4-BE49-F238E27FC236}">
                  <a16:creationId xmlns:a16="http://schemas.microsoft.com/office/drawing/2014/main" id="{6E4B46E9-3615-4737-A48C-8935E36D14AF}"/>
                </a:ext>
              </a:extLst>
            </p:cNvPr>
            <p:cNvCxnSpPr>
              <a:cxnSpLocks/>
              <a:stCxn id="87" idx="0"/>
              <a:endCxn id="9" idx="3"/>
            </p:cNvCxnSpPr>
            <p:nvPr/>
          </p:nvCxnSpPr>
          <p:spPr bwMode="auto">
            <a:xfrm flipH="1" flipV="1">
              <a:off x="5502700" y="1471207"/>
              <a:ext cx="2195607" cy="32145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7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UML Diagram for an Alternative Hierarchy</a:t>
            </a:r>
          </a:p>
        </p:txBody>
      </p:sp>
      <p:grpSp>
        <p:nvGrpSpPr>
          <p:cNvPr id="2" name="Group 43"/>
          <p:cNvGrpSpPr/>
          <p:nvPr/>
        </p:nvGrpSpPr>
        <p:grpSpPr>
          <a:xfrm>
            <a:off x="3668778" y="1319242"/>
            <a:ext cx="1833922" cy="1080508"/>
            <a:chOff x="3728678" y="1331224"/>
            <a:chExt cx="1833922" cy="1080508"/>
          </a:xfrm>
        </p:grpSpPr>
        <p:sp>
          <p:nvSpPr>
            <p:cNvPr id="35" name="Rectangle 3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" name="TextBox 8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ios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733800" y="1658389"/>
              <a:ext cx="1828800" cy="719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clear()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fail()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eof</a:t>
              </a:r>
              <a:r>
                <a:rPr lang="en-US" sz="1500" dirty="0">
                  <a:latin typeface="Courier New"/>
                  <a:cs typeface="Courier New"/>
                </a:rPr>
                <a:t>()</a:t>
              </a:r>
            </a:p>
          </p:txBody>
        </p:sp>
      </p:grpSp>
      <p:grpSp>
        <p:nvGrpSpPr>
          <p:cNvPr id="3" name="Group 53"/>
          <p:cNvGrpSpPr/>
          <p:nvPr/>
        </p:nvGrpSpPr>
        <p:grpSpPr>
          <a:xfrm>
            <a:off x="5907246" y="3429000"/>
            <a:ext cx="1833922" cy="1080508"/>
            <a:chOff x="3728678" y="1331224"/>
            <a:chExt cx="1833922" cy="1080508"/>
          </a:xfrm>
        </p:grpSpPr>
        <p:sp>
          <p:nvSpPr>
            <p:cNvPr id="55" name="Rectangle 5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56" name="Straight Connector 55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Straight Connector 56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8" name="TextBox 57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stringstream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733800" y="1658389"/>
              <a:ext cx="1828800" cy="3058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endParaRPr lang="en-US" sz="1500" dirty="0">
                <a:latin typeface="Courier New"/>
                <a:cs typeface="Courier New"/>
              </a:endParaRPr>
            </a:p>
          </p:txBody>
        </p:sp>
      </p:grpSp>
      <p:grpSp>
        <p:nvGrpSpPr>
          <p:cNvPr id="4" name="Group 65"/>
          <p:cNvGrpSpPr/>
          <p:nvPr/>
        </p:nvGrpSpPr>
        <p:grpSpPr>
          <a:xfrm>
            <a:off x="2494158" y="5257800"/>
            <a:ext cx="1839044" cy="1080508"/>
            <a:chOff x="3723556" y="1331224"/>
            <a:chExt cx="1839044" cy="1080508"/>
          </a:xfrm>
        </p:grpSpPr>
        <p:sp>
          <p:nvSpPr>
            <p:cNvPr id="67" name="Rectangle 66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68" name="Straight Connector 67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0" name="TextBox 69"/>
            <p:cNvSpPr txBox="1"/>
            <p:nvPr/>
          </p:nvSpPr>
          <p:spPr>
            <a:xfrm>
              <a:off x="3733800" y="1331224"/>
              <a:ext cx="1828800" cy="3058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ofstream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723556" y="1658389"/>
              <a:ext cx="1833922" cy="513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put()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&lt;&lt;</a:t>
              </a:r>
            </a:p>
          </p:txBody>
        </p:sp>
      </p:grpSp>
      <p:grpSp>
        <p:nvGrpSpPr>
          <p:cNvPr id="5" name="Group 73"/>
          <p:cNvGrpSpPr/>
          <p:nvPr/>
        </p:nvGrpSpPr>
        <p:grpSpPr>
          <a:xfrm>
            <a:off x="4840860" y="5257800"/>
            <a:ext cx="1833922" cy="1088912"/>
            <a:chOff x="3728678" y="1331224"/>
            <a:chExt cx="1833922" cy="1088912"/>
          </a:xfrm>
        </p:grpSpPr>
        <p:sp>
          <p:nvSpPr>
            <p:cNvPr id="75" name="Rectangle 74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76" name="Straight Connector 75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7" name="Straight Connector 76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8" name="TextBox 77"/>
            <p:cNvSpPr txBox="1"/>
            <p:nvPr/>
          </p:nvSpPr>
          <p:spPr>
            <a:xfrm>
              <a:off x="3733800" y="1331224"/>
              <a:ext cx="1828800" cy="3058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istringstream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733800" y="1658389"/>
              <a:ext cx="1823678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200" dirty="0" err="1">
                  <a:latin typeface="Courier New"/>
                  <a:cs typeface="Courier New"/>
                </a:rPr>
                <a:t>istringstream</a:t>
              </a:r>
              <a:r>
                <a:rPr lang="en-US" sz="1200" dirty="0">
                  <a:latin typeface="Courier New"/>
                  <a:cs typeface="Courier New"/>
                </a:rPr>
                <a:t>(</a:t>
              </a:r>
              <a:r>
                <a:rPr lang="en-US" sz="1200" b="0" i="1" dirty="0">
                  <a:latin typeface="Times New Roman"/>
                  <a:cs typeface="Times New Roman"/>
                </a:rPr>
                <a:t>s</a:t>
              </a:r>
              <a:r>
                <a:rPr lang="en-US" sz="1200" dirty="0"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sz="1200" dirty="0">
                  <a:latin typeface="Courier New"/>
                  <a:cs typeface="Courier New"/>
                </a:rPr>
                <a:t>get()</a:t>
              </a:r>
            </a:p>
            <a:p>
              <a:pPr>
                <a:lnSpc>
                  <a:spcPct val="90000"/>
                </a:lnSpc>
              </a:pPr>
              <a:r>
                <a:rPr lang="en-US" sz="1200" dirty="0" err="1">
                  <a:latin typeface="Courier New"/>
                  <a:cs typeface="Courier New"/>
                </a:rPr>
                <a:t>unget</a:t>
              </a:r>
              <a:r>
                <a:rPr lang="en-US" sz="1200" dirty="0">
                  <a:latin typeface="Courier New"/>
                  <a:cs typeface="Courier New"/>
                </a:rPr>
                <a:t>()</a:t>
              </a:r>
            </a:p>
            <a:p>
              <a:pPr>
                <a:lnSpc>
                  <a:spcPct val="90000"/>
                </a:lnSpc>
              </a:pPr>
              <a:r>
                <a:rPr lang="en-US" sz="1200" dirty="0">
                  <a:latin typeface="Courier New"/>
                  <a:cs typeface="Courier New"/>
                </a:rPr>
                <a:t>&gt;&gt;</a:t>
              </a:r>
            </a:p>
          </p:txBody>
        </p:sp>
      </p:grpSp>
      <p:grpSp>
        <p:nvGrpSpPr>
          <p:cNvPr id="6" name="Group 79"/>
          <p:cNvGrpSpPr/>
          <p:nvPr/>
        </p:nvGrpSpPr>
        <p:grpSpPr>
          <a:xfrm>
            <a:off x="6990760" y="5257800"/>
            <a:ext cx="1833922" cy="1080508"/>
            <a:chOff x="3728678" y="1331224"/>
            <a:chExt cx="1833922" cy="1080508"/>
          </a:xfrm>
        </p:grpSpPr>
        <p:sp>
          <p:nvSpPr>
            <p:cNvPr id="81" name="Rectangle 80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82" name="Straight Connector 81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3" name="Straight Connector 82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4" name="TextBox 83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ostringstream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748318" y="1658389"/>
              <a:ext cx="1809160" cy="715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str</a:t>
              </a:r>
              <a:r>
                <a:rPr lang="en-US" sz="1500" dirty="0">
                  <a:latin typeface="Courier New"/>
                  <a:cs typeface="Courier New"/>
                </a:rPr>
                <a:t>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put()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&lt;&lt;</a:t>
              </a:r>
            </a:p>
          </p:txBody>
        </p:sp>
      </p:grpSp>
      <p:sp>
        <p:nvSpPr>
          <p:cNvPr id="92" name="Isosceles Triangle 91"/>
          <p:cNvSpPr/>
          <p:nvPr/>
        </p:nvSpPr>
        <p:spPr bwMode="auto">
          <a:xfrm rot="18480000">
            <a:off x="5473230" y="2361001"/>
            <a:ext cx="228600" cy="228600"/>
          </a:xfrm>
          <a:prstGeom prst="triangl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cxnSp>
        <p:nvCxnSpPr>
          <p:cNvPr id="94" name="Straight Connector 93"/>
          <p:cNvCxnSpPr>
            <a:stCxn id="92" idx="3"/>
          </p:cNvCxnSpPr>
          <p:nvPr/>
        </p:nvCxnSpPr>
        <p:spPr bwMode="auto">
          <a:xfrm>
            <a:off x="5677600" y="2545671"/>
            <a:ext cx="1144046" cy="91525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7" name="Group 96"/>
          <p:cNvGrpSpPr/>
          <p:nvPr/>
        </p:nvGrpSpPr>
        <p:grpSpPr>
          <a:xfrm flipH="1">
            <a:off x="2342560" y="2365018"/>
            <a:ext cx="1348416" cy="1099928"/>
            <a:chOff x="5685530" y="2513401"/>
            <a:chExt cx="1348416" cy="1099928"/>
          </a:xfrm>
        </p:grpSpPr>
        <p:sp>
          <p:nvSpPr>
            <p:cNvPr id="95" name="Isosceles Triangle 94"/>
            <p:cNvSpPr/>
            <p:nvPr/>
          </p:nvSpPr>
          <p:spPr bwMode="auto">
            <a:xfrm rot="18480000">
              <a:off x="5685530" y="2513401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96" name="Straight Connector 95"/>
            <p:cNvCxnSpPr>
              <a:stCxn id="95" idx="3"/>
            </p:cNvCxnSpPr>
            <p:nvPr/>
          </p:nvCxnSpPr>
          <p:spPr bwMode="auto">
            <a:xfrm>
              <a:off x="5889900" y="2698071"/>
              <a:ext cx="1144046" cy="91525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8" name="Group 44"/>
          <p:cNvGrpSpPr/>
          <p:nvPr/>
        </p:nvGrpSpPr>
        <p:grpSpPr>
          <a:xfrm>
            <a:off x="1455638" y="3429000"/>
            <a:ext cx="1833922" cy="1080508"/>
            <a:chOff x="3728678" y="1331224"/>
            <a:chExt cx="1833922" cy="1080508"/>
          </a:xfrm>
        </p:grpSpPr>
        <p:sp>
          <p:nvSpPr>
            <p:cNvPr id="46" name="Rectangle 45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fstream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733800" y="1658389"/>
              <a:ext cx="182880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open(</a:t>
              </a:r>
              <a:r>
                <a:rPr lang="en-US" sz="1500" b="0" i="1" dirty="0" err="1">
                  <a:latin typeface="Times New Roman"/>
                  <a:cs typeface="Times New Roman"/>
                </a:rPr>
                <a:t>cstr</a:t>
              </a:r>
              <a:r>
                <a:rPr lang="en-US" sz="1500" dirty="0"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close()</a:t>
              </a:r>
            </a:p>
          </p:txBody>
        </p:sp>
      </p:grpSp>
      <p:grpSp>
        <p:nvGrpSpPr>
          <p:cNvPr id="10" name="Group 100"/>
          <p:cNvGrpSpPr/>
          <p:nvPr/>
        </p:nvGrpSpPr>
        <p:grpSpPr>
          <a:xfrm>
            <a:off x="2882837" y="4500435"/>
            <a:ext cx="530844" cy="789294"/>
            <a:chOff x="2882837" y="4500435"/>
            <a:chExt cx="530844" cy="789294"/>
          </a:xfrm>
        </p:grpSpPr>
        <p:sp>
          <p:nvSpPr>
            <p:cNvPr id="98" name="Isosceles Triangle 97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100" name="Straight Connector 99"/>
            <p:cNvCxnSpPr>
              <a:stCxn id="67" idx="0"/>
              <a:endCxn id="98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1" name="Group 101"/>
          <p:cNvGrpSpPr/>
          <p:nvPr/>
        </p:nvGrpSpPr>
        <p:grpSpPr>
          <a:xfrm flipH="1">
            <a:off x="1295400" y="4495800"/>
            <a:ext cx="530844" cy="789294"/>
            <a:chOff x="2882837" y="4500435"/>
            <a:chExt cx="530844" cy="789294"/>
          </a:xfrm>
        </p:grpSpPr>
        <p:sp>
          <p:nvSpPr>
            <p:cNvPr id="103" name="Isosceles Triangle 102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104" name="Straight Connector 103"/>
            <p:cNvCxnSpPr>
              <a:endCxn id="103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2" name="Group 104"/>
          <p:cNvGrpSpPr/>
          <p:nvPr/>
        </p:nvGrpSpPr>
        <p:grpSpPr>
          <a:xfrm>
            <a:off x="7378637" y="4500435"/>
            <a:ext cx="530844" cy="789294"/>
            <a:chOff x="2882837" y="4500435"/>
            <a:chExt cx="530844" cy="789294"/>
          </a:xfrm>
        </p:grpSpPr>
        <p:sp>
          <p:nvSpPr>
            <p:cNvPr id="106" name="Isosceles Triangle 105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107" name="Straight Connector 106"/>
            <p:cNvCxnSpPr>
              <a:endCxn id="106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3" name="Group 107"/>
          <p:cNvGrpSpPr/>
          <p:nvPr/>
        </p:nvGrpSpPr>
        <p:grpSpPr>
          <a:xfrm flipH="1">
            <a:off x="5791200" y="4495800"/>
            <a:ext cx="530844" cy="789294"/>
            <a:chOff x="2882837" y="4500435"/>
            <a:chExt cx="530844" cy="789294"/>
          </a:xfrm>
        </p:grpSpPr>
        <p:sp>
          <p:nvSpPr>
            <p:cNvPr id="109" name="Isosceles Triangle 108"/>
            <p:cNvSpPr/>
            <p:nvPr/>
          </p:nvSpPr>
          <p:spPr bwMode="auto">
            <a:xfrm rot="19500000">
              <a:off x="2882837" y="450043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110" name="Straight Connector 109"/>
            <p:cNvCxnSpPr>
              <a:endCxn id="109" idx="3"/>
            </p:cNvCxnSpPr>
            <p:nvPr/>
          </p:nvCxnSpPr>
          <p:spPr bwMode="auto">
            <a:xfrm rot="16200000" flipV="1">
              <a:off x="2947507" y="4823555"/>
              <a:ext cx="581365" cy="35098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4" name="Group 59"/>
          <p:cNvGrpSpPr/>
          <p:nvPr/>
        </p:nvGrpSpPr>
        <p:grpSpPr>
          <a:xfrm>
            <a:off x="349380" y="5257800"/>
            <a:ext cx="1833922" cy="1080508"/>
            <a:chOff x="3728678" y="1331224"/>
            <a:chExt cx="1833922" cy="1080508"/>
          </a:xfrm>
        </p:grpSpPr>
        <p:sp>
          <p:nvSpPr>
            <p:cNvPr id="61" name="Rectangle 60"/>
            <p:cNvSpPr/>
            <p:nvPr/>
          </p:nvSpPr>
          <p:spPr bwMode="auto">
            <a:xfrm>
              <a:off x="3728678" y="1363153"/>
              <a:ext cx="1828800" cy="1048579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cxnSp>
          <p:nvCxnSpPr>
            <p:cNvPr id="62" name="Straight Connector 61"/>
            <p:cNvCxnSpPr/>
            <p:nvPr/>
          </p:nvCxnSpPr>
          <p:spPr bwMode="auto">
            <a:xfrm>
              <a:off x="3733800" y="1605557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3" name="Straight Connector 62"/>
            <p:cNvCxnSpPr/>
            <p:nvPr/>
          </p:nvCxnSpPr>
          <p:spPr bwMode="auto">
            <a:xfrm>
              <a:off x="3733800" y="1653098"/>
              <a:ext cx="1828800" cy="1588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4" name="TextBox 63"/>
            <p:cNvSpPr txBox="1"/>
            <p:nvPr/>
          </p:nvSpPr>
          <p:spPr>
            <a:xfrm>
              <a:off x="3733800" y="1331224"/>
              <a:ext cx="18288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ifstream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733800" y="1658389"/>
              <a:ext cx="1828800" cy="715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get()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unget</a:t>
              </a:r>
              <a:r>
                <a:rPr lang="en-US" sz="1500" dirty="0">
                  <a:latin typeface="Courier New"/>
                  <a:cs typeface="Courier New"/>
                </a:rPr>
                <a:t>()</a:t>
              </a:r>
            </a:p>
            <a:p>
              <a:pPr>
                <a:lnSpc>
                  <a:spcPct val="90000"/>
                </a:lnSpc>
              </a:pPr>
              <a:r>
                <a:rPr lang="en-US" sz="1500" dirty="0">
                  <a:latin typeface="Courier New"/>
                  <a:cs typeface="Courier New"/>
                </a:rPr>
                <a:t>&gt;&gt;</a:t>
              </a:r>
            </a:p>
          </p:txBody>
        </p:sp>
      </p:grpSp>
      <p:sp>
        <p:nvSpPr>
          <p:cNvPr id="66" name="Rectangle 65"/>
          <p:cNvSpPr/>
          <p:nvPr/>
        </p:nvSpPr>
        <p:spPr bwMode="auto">
          <a:xfrm>
            <a:off x="371262" y="5601466"/>
            <a:ext cx="951142" cy="64270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4834623" y="5794698"/>
            <a:ext cx="792818" cy="49449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2517351" y="5602574"/>
            <a:ext cx="662168" cy="43544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7010400" y="5831873"/>
            <a:ext cx="685327" cy="412296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E7249F21-E506-4C13-ACF7-69DB76DA0142}"/>
              </a:ext>
            </a:extLst>
          </p:cNvPr>
          <p:cNvSpPr txBox="1"/>
          <p:nvPr/>
        </p:nvSpPr>
        <p:spPr>
          <a:xfrm>
            <a:off x="2016653" y="6324600"/>
            <a:ext cx="5110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0" dirty="0">
                <a:solidFill>
                  <a:srgbClr val="FF0000"/>
                </a:solidFill>
              </a:rPr>
              <a:t>Question: Is this hierarchy a better one?</a:t>
            </a:r>
            <a:endParaRPr lang="zh-CN" altLang="en-US" sz="2400" b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02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72" grpId="0" animBg="1"/>
      <p:bldP spid="73" grpId="0" animBg="1"/>
      <p:bldP spid="7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Multiple Inheritance in the stream libraries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387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/>
              <a:t>Chapter 4 introduces the stream class hierarchy, but stops short of describing those features that use multiple inheritance.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/>
              <a:t>As it happens, the stream libraries include classes that are both input and output streams (</a:t>
            </a:r>
            <a:r>
              <a:rPr lang="en-US" sz="2000" dirty="0" err="1">
                <a:latin typeface="Courier New"/>
                <a:cs typeface="Courier New"/>
              </a:rPr>
              <a:t>iostream</a:t>
            </a:r>
            <a:r>
              <a:rPr lang="en-US" sz="2400" b="0" dirty="0"/>
              <a:t>).  </a:t>
            </a:r>
            <a:r>
              <a:rPr lang="en-US" altLang="zh-CN" sz="2400" b="0" dirty="0"/>
              <a:t>The next slide</a:t>
            </a:r>
            <a:r>
              <a:rPr lang="en-US" sz="2400" b="0" dirty="0"/>
              <a:t> updates the UML diagram from the previous one to show how these classes fit into the stream hierarchy as a whole.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400" b="0" dirty="0"/>
              <a:t>As an example of how you might use these bidirectional streams, write a function </a:t>
            </a:r>
            <a:r>
              <a:rPr lang="en-US" sz="2000" dirty="0" err="1">
                <a:latin typeface="Courier New"/>
                <a:cs typeface="Courier New"/>
              </a:rPr>
              <a:t>roundToSignificantDigits</a:t>
            </a:r>
            <a:r>
              <a:rPr lang="en-US" sz="2400" b="0" dirty="0"/>
              <a:t> that takes a floating-point value </a:t>
            </a:r>
            <a:r>
              <a:rPr lang="en-US" sz="2400" b="0" i="1" dirty="0"/>
              <a:t>x</a:t>
            </a:r>
            <a:r>
              <a:rPr lang="en-US" sz="2400" b="0" dirty="0"/>
              <a:t> and rounds it to some specified number of significant digits.</a:t>
            </a:r>
          </a:p>
        </p:txBody>
      </p:sp>
      <p:sp>
        <p:nvSpPr>
          <p:cNvPr id="6" name="Text Box 11"/>
          <p:cNvSpPr txBox="1">
            <a:spLocks noChangeArrowheads="1"/>
          </p:cNvSpPr>
          <p:nvPr/>
        </p:nvSpPr>
        <p:spPr bwMode="auto">
          <a:xfrm>
            <a:off x="622300" y="4876800"/>
            <a:ext cx="7899400" cy="158812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double </a:t>
            </a:r>
            <a:r>
              <a:rPr lang="en-US" sz="1800" dirty="0" err="1">
                <a:solidFill>
                  <a:srgbClr val="000000"/>
                </a:solidFill>
                <a:latin typeface="Courier New" charset="0"/>
              </a:rPr>
              <a:t>roundToSignificantDigits</a:t>
            </a: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(double x, </a:t>
            </a:r>
            <a:r>
              <a:rPr lang="en-US" sz="1800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charset="0"/>
              </a:rPr>
              <a:t>nDigits</a:t>
            </a: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) {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1800" dirty="0" err="1">
                <a:solidFill>
                  <a:srgbClr val="000000"/>
                </a:solidFill>
                <a:latin typeface="Courier New" charset="0"/>
              </a:rPr>
              <a:t>stringstream</a:t>
            </a: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charset="0"/>
              </a:rPr>
              <a:t>ss</a:t>
            </a: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1800" dirty="0" err="1">
                <a:solidFill>
                  <a:srgbClr val="000000"/>
                </a:solidFill>
                <a:latin typeface="Courier New" charset="0"/>
              </a:rPr>
              <a:t>ss</a:t>
            </a: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 &lt;&lt; </a:t>
            </a:r>
            <a:r>
              <a:rPr lang="en-US" sz="1800" dirty="0" err="1">
                <a:solidFill>
                  <a:srgbClr val="000000"/>
                </a:solidFill>
                <a:latin typeface="Courier New" charset="0"/>
              </a:rPr>
              <a:t>setprecision</a:t>
            </a: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charset="0"/>
              </a:rPr>
              <a:t>nDigits</a:t>
            </a: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) &lt;&lt; x;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1800" dirty="0" err="1">
                <a:solidFill>
                  <a:srgbClr val="000000"/>
                </a:solidFill>
                <a:latin typeface="Courier New" charset="0"/>
              </a:rPr>
              <a:t>ss</a:t>
            </a: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 &gt;&gt; x;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   return x;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46389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3907" grpId="0" build="p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3717316" y="3427515"/>
            <a:ext cx="1764768" cy="2145249"/>
            <a:chOff x="3717316" y="3427515"/>
            <a:chExt cx="1764768" cy="2145249"/>
          </a:xfrm>
        </p:grpSpPr>
        <p:cxnSp>
          <p:nvCxnSpPr>
            <p:cNvPr id="43" name="Straight Connector 46">
              <a:extLst>
                <a:ext uri="{FF2B5EF4-FFF2-40B4-BE49-F238E27FC236}">
                  <a16:creationId xmlns:a16="http://schemas.microsoft.com/office/drawing/2014/main" id="{530455BE-8012-4CB7-A0AE-CD83846F588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56327" y="3427515"/>
              <a:ext cx="925757" cy="214524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0">
              <a:extLst>
                <a:ext uri="{FF2B5EF4-FFF2-40B4-BE49-F238E27FC236}">
                  <a16:creationId xmlns:a16="http://schemas.microsoft.com/office/drawing/2014/main" id="{AD45878C-E845-4F99-AC6D-E1430CAA669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717316" y="3445234"/>
              <a:ext cx="839010" cy="211587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7" name="组合 26"/>
          <p:cNvGrpSpPr/>
          <p:nvPr/>
        </p:nvGrpSpPr>
        <p:grpSpPr>
          <a:xfrm>
            <a:off x="1561384" y="4050684"/>
            <a:ext cx="5982416" cy="1511916"/>
            <a:chOff x="1561384" y="4050684"/>
            <a:chExt cx="5982416" cy="1511916"/>
          </a:xfrm>
        </p:grpSpPr>
        <p:cxnSp>
          <p:nvCxnSpPr>
            <p:cNvPr id="55" name="Straight Connector 40">
              <a:extLst>
                <a:ext uri="{FF2B5EF4-FFF2-40B4-BE49-F238E27FC236}">
                  <a16:creationId xmlns:a16="http://schemas.microsoft.com/office/drawing/2014/main" id="{AD45878C-E845-4F99-AC6D-E1430CAA669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522660" y="4052171"/>
              <a:ext cx="2021140" cy="151042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lg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Straight Connector 40">
              <a:extLst>
                <a:ext uri="{FF2B5EF4-FFF2-40B4-BE49-F238E27FC236}">
                  <a16:creationId xmlns:a16="http://schemas.microsoft.com/office/drawing/2014/main" id="{AD45878C-E845-4F99-AC6D-E1430CAA669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374514" y="4093487"/>
              <a:ext cx="2155932" cy="146911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lg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Straight Connector 40">
              <a:extLst>
                <a:ext uri="{FF2B5EF4-FFF2-40B4-BE49-F238E27FC236}">
                  <a16:creationId xmlns:a16="http://schemas.microsoft.com/office/drawing/2014/main" id="{AD45878C-E845-4F99-AC6D-E1430CAA669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709530" y="4050684"/>
              <a:ext cx="2021140" cy="151042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lg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Straight Connector 40">
              <a:extLst>
                <a:ext uri="{FF2B5EF4-FFF2-40B4-BE49-F238E27FC236}">
                  <a16:creationId xmlns:a16="http://schemas.microsoft.com/office/drawing/2014/main" id="{AD45878C-E845-4F99-AC6D-E1430CAA669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561384" y="4092000"/>
              <a:ext cx="2155932" cy="146911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lgDash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8" name="组合 27"/>
          <p:cNvGrpSpPr/>
          <p:nvPr/>
        </p:nvGrpSpPr>
        <p:grpSpPr>
          <a:xfrm>
            <a:off x="2877660" y="5244547"/>
            <a:ext cx="3523140" cy="699053"/>
            <a:chOff x="2877660" y="5244547"/>
            <a:chExt cx="3523140" cy="699053"/>
          </a:xfrm>
        </p:grpSpPr>
        <p:grpSp>
          <p:nvGrpSpPr>
            <p:cNvPr id="44" name="Group 16">
              <a:extLst>
                <a:ext uri="{FF2B5EF4-FFF2-40B4-BE49-F238E27FC236}">
                  <a16:creationId xmlns:a16="http://schemas.microsoft.com/office/drawing/2014/main" id="{6550251B-F8BB-4320-8AC1-D65698176E6C}"/>
                </a:ext>
              </a:extLst>
            </p:cNvPr>
            <p:cNvGrpSpPr/>
            <p:nvPr/>
          </p:nvGrpSpPr>
          <p:grpSpPr>
            <a:xfrm>
              <a:off x="2877660" y="5244547"/>
              <a:ext cx="1661131" cy="699053"/>
              <a:chOff x="3733800" y="2015602"/>
              <a:chExt cx="1661131" cy="699053"/>
            </a:xfrm>
          </p:grpSpPr>
          <p:sp>
            <p:nvSpPr>
              <p:cNvPr id="45" name="Oval 17">
                <a:extLst>
                  <a:ext uri="{FF2B5EF4-FFF2-40B4-BE49-F238E27FC236}">
                    <a16:creationId xmlns:a16="http://schemas.microsoft.com/office/drawing/2014/main" id="{CC21BF00-4C91-4ABD-8CC2-98E8F6919FA8}"/>
                  </a:ext>
                </a:extLst>
              </p:cNvPr>
              <p:cNvSpPr/>
              <p:nvPr/>
            </p:nvSpPr>
            <p:spPr bwMode="auto">
              <a:xfrm>
                <a:off x="3751982" y="2015602"/>
                <a:ext cx="1642949" cy="699053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8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5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charset="0"/>
                </a:endParaRPr>
              </a:p>
            </p:txBody>
          </p:sp>
          <p:sp>
            <p:nvSpPr>
              <p:cNvPr id="46" name="TextBox 18">
                <a:extLst>
                  <a:ext uri="{FF2B5EF4-FFF2-40B4-BE49-F238E27FC236}">
                    <a16:creationId xmlns:a16="http://schemas.microsoft.com/office/drawing/2014/main" id="{61E90C4E-38F0-4E8C-B8F1-577E70B3BA24}"/>
                  </a:ext>
                </a:extLst>
              </p:cNvPr>
              <p:cNvSpPr txBox="1"/>
              <p:nvPr/>
            </p:nvSpPr>
            <p:spPr>
              <a:xfrm>
                <a:off x="3733800" y="2180204"/>
                <a:ext cx="1661131" cy="303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500" dirty="0" err="1">
                    <a:latin typeface="Courier New"/>
                    <a:cs typeface="Courier New"/>
                  </a:rPr>
                  <a:t>fstream</a:t>
                </a:r>
                <a:endParaRPr lang="en-US" sz="1500" dirty="0">
                  <a:latin typeface="Courier New"/>
                  <a:cs typeface="Courier New"/>
                </a:endParaRPr>
              </a:p>
            </p:txBody>
          </p:sp>
        </p:grpSp>
        <p:grpSp>
          <p:nvGrpSpPr>
            <p:cNvPr id="50" name="Group 22">
              <a:extLst>
                <a:ext uri="{FF2B5EF4-FFF2-40B4-BE49-F238E27FC236}">
                  <a16:creationId xmlns:a16="http://schemas.microsoft.com/office/drawing/2014/main" id="{5CBA7317-389C-4A3E-8DDD-3408CCA507C7}"/>
                </a:ext>
              </a:extLst>
            </p:cNvPr>
            <p:cNvGrpSpPr/>
            <p:nvPr/>
          </p:nvGrpSpPr>
          <p:grpSpPr>
            <a:xfrm>
              <a:off x="4648200" y="5244547"/>
              <a:ext cx="1752600" cy="699053"/>
              <a:chOff x="3672948" y="2015602"/>
              <a:chExt cx="1752600" cy="699053"/>
            </a:xfrm>
          </p:grpSpPr>
          <p:sp>
            <p:nvSpPr>
              <p:cNvPr id="51" name="Oval 23">
                <a:extLst>
                  <a:ext uri="{FF2B5EF4-FFF2-40B4-BE49-F238E27FC236}">
                    <a16:creationId xmlns:a16="http://schemas.microsoft.com/office/drawing/2014/main" id="{34BF0910-298D-49B7-8FAB-AC73F9A48FFE}"/>
                  </a:ext>
                </a:extLst>
              </p:cNvPr>
              <p:cNvSpPr/>
              <p:nvPr/>
            </p:nvSpPr>
            <p:spPr bwMode="auto">
              <a:xfrm>
                <a:off x="3751982" y="2015602"/>
                <a:ext cx="1642949" cy="699053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8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5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charset="0"/>
                </a:endParaRPr>
              </a:p>
            </p:txBody>
          </p:sp>
          <p:sp>
            <p:nvSpPr>
              <p:cNvPr id="52" name="TextBox 24">
                <a:extLst>
                  <a:ext uri="{FF2B5EF4-FFF2-40B4-BE49-F238E27FC236}">
                    <a16:creationId xmlns:a16="http://schemas.microsoft.com/office/drawing/2014/main" id="{FACF1E84-1DA8-46CD-A738-181783ECE8BB}"/>
                  </a:ext>
                </a:extLst>
              </p:cNvPr>
              <p:cNvSpPr txBox="1"/>
              <p:nvPr/>
            </p:nvSpPr>
            <p:spPr>
              <a:xfrm>
                <a:off x="3672948" y="2191855"/>
                <a:ext cx="1752600" cy="303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500" dirty="0" err="1">
                    <a:latin typeface="Courier New"/>
                    <a:cs typeface="Courier New"/>
                  </a:rPr>
                  <a:t>stringstream</a:t>
                </a:r>
                <a:endParaRPr lang="en-US" sz="1500" dirty="0">
                  <a:latin typeface="Courier New"/>
                  <a:cs typeface="Courier New"/>
                </a:endParaRPr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2480397" y="3028177"/>
            <a:ext cx="4151472" cy="781823"/>
            <a:chOff x="2480397" y="3561577"/>
            <a:chExt cx="4151472" cy="781823"/>
          </a:xfrm>
        </p:grpSpPr>
        <p:cxnSp>
          <p:nvCxnSpPr>
            <p:cNvPr id="32" name="Straight Connector 31"/>
            <p:cNvCxnSpPr/>
            <p:nvPr/>
          </p:nvCxnSpPr>
          <p:spPr bwMode="auto">
            <a:xfrm>
              <a:off x="2480397" y="3561577"/>
              <a:ext cx="2099390" cy="40082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/>
            <p:nvPr/>
          </p:nvCxnSpPr>
          <p:spPr bwMode="auto">
            <a:xfrm flipH="1">
              <a:off x="4579787" y="3561577"/>
              <a:ext cx="2052082" cy="40082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37" name="Group 9"/>
            <p:cNvGrpSpPr/>
            <p:nvPr/>
          </p:nvGrpSpPr>
          <p:grpSpPr>
            <a:xfrm>
              <a:off x="3741919" y="3644347"/>
              <a:ext cx="1661131" cy="699053"/>
              <a:chOff x="3733800" y="2015602"/>
              <a:chExt cx="1661131" cy="699053"/>
            </a:xfrm>
          </p:grpSpPr>
          <p:sp>
            <p:nvSpPr>
              <p:cNvPr id="38" name="Oval 37"/>
              <p:cNvSpPr/>
              <p:nvPr/>
            </p:nvSpPr>
            <p:spPr bwMode="auto">
              <a:xfrm>
                <a:off x="3751982" y="2015602"/>
                <a:ext cx="1642949" cy="699053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85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5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charset="0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3733800" y="2180204"/>
                <a:ext cx="1661131" cy="303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500" dirty="0" err="1">
                    <a:latin typeface="Courier New"/>
                    <a:cs typeface="Courier New"/>
                  </a:rPr>
                  <a:t>iostream</a:t>
                </a:r>
                <a:endParaRPr lang="en-US" sz="1500" dirty="0">
                  <a:latin typeface="Courier New"/>
                  <a:cs typeface="Courier New"/>
                </a:endParaRPr>
              </a:p>
            </p:txBody>
          </p:sp>
        </p:grpSp>
      </p:grpSp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Selected Classes in the Stream Hierarchy</a:t>
            </a:r>
          </a:p>
        </p:txBody>
      </p:sp>
      <p:cxnSp>
        <p:nvCxnSpPr>
          <p:cNvPr id="36" name="Straight Connector 35"/>
          <p:cNvCxnSpPr/>
          <p:nvPr/>
        </p:nvCxnSpPr>
        <p:spPr bwMode="auto">
          <a:xfrm flipV="1">
            <a:off x="2493553" y="1828802"/>
            <a:ext cx="2078448" cy="12029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Straight Connector 38"/>
          <p:cNvCxnSpPr/>
          <p:nvPr/>
        </p:nvCxnSpPr>
        <p:spPr bwMode="auto">
          <a:xfrm flipH="1" flipV="1">
            <a:off x="4572000" y="1828802"/>
            <a:ext cx="2078448" cy="12029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 rot="5400000">
            <a:off x="1504344" y="3105045"/>
            <a:ext cx="1043995" cy="92991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/>
          <p:nvPr/>
        </p:nvCxnSpPr>
        <p:spPr bwMode="auto">
          <a:xfrm rot="16200000" flipH="1">
            <a:off x="2442045" y="3105045"/>
            <a:ext cx="1043995" cy="92991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" name="Straight Connector 47"/>
          <p:cNvCxnSpPr/>
          <p:nvPr/>
        </p:nvCxnSpPr>
        <p:spPr bwMode="auto">
          <a:xfrm rot="5400000">
            <a:off x="5665752" y="3105045"/>
            <a:ext cx="1043995" cy="92991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cxnSpLocks/>
          </p:cNvCxnSpPr>
          <p:nvPr/>
        </p:nvCxnSpPr>
        <p:spPr bwMode="auto">
          <a:xfrm rot="16200000" flipH="1">
            <a:off x="6603453" y="3105045"/>
            <a:ext cx="1043995" cy="92991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" name="Group 9"/>
          <p:cNvGrpSpPr/>
          <p:nvPr/>
        </p:nvGrpSpPr>
        <p:grpSpPr>
          <a:xfrm>
            <a:off x="3733800" y="1482202"/>
            <a:ext cx="1661131" cy="699053"/>
            <a:chOff x="3733800" y="2015602"/>
            <a:chExt cx="1661131" cy="699053"/>
          </a:xfrm>
        </p:grpSpPr>
        <p:sp>
          <p:nvSpPr>
            <p:cNvPr id="8" name="Oval 7"/>
            <p:cNvSpPr/>
            <p:nvPr/>
          </p:nvSpPr>
          <p:spPr bwMode="auto">
            <a:xfrm>
              <a:off x="3751982" y="2015602"/>
              <a:ext cx="1642949" cy="699053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33800" y="2180204"/>
              <a:ext cx="1661131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ios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</p:grpSp>
      <p:grpSp>
        <p:nvGrpSpPr>
          <p:cNvPr id="3" name="Group 10"/>
          <p:cNvGrpSpPr/>
          <p:nvPr/>
        </p:nvGrpSpPr>
        <p:grpSpPr>
          <a:xfrm>
            <a:off x="1653096" y="2678651"/>
            <a:ext cx="1661131" cy="699053"/>
            <a:chOff x="3733800" y="2015602"/>
            <a:chExt cx="1661131" cy="699053"/>
          </a:xfrm>
        </p:grpSpPr>
        <p:sp>
          <p:nvSpPr>
            <p:cNvPr id="12" name="Oval 11"/>
            <p:cNvSpPr/>
            <p:nvPr/>
          </p:nvSpPr>
          <p:spPr bwMode="auto">
            <a:xfrm>
              <a:off x="3751982" y="2015602"/>
              <a:ext cx="1642949" cy="699053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33800" y="2180204"/>
              <a:ext cx="1661131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</p:grpSp>
      <p:grpSp>
        <p:nvGrpSpPr>
          <p:cNvPr id="4" name="Group 13"/>
          <p:cNvGrpSpPr/>
          <p:nvPr/>
        </p:nvGrpSpPr>
        <p:grpSpPr>
          <a:xfrm>
            <a:off x="5802852" y="2678651"/>
            <a:ext cx="1661131" cy="699053"/>
            <a:chOff x="3733800" y="2015602"/>
            <a:chExt cx="1661131" cy="699053"/>
          </a:xfrm>
        </p:grpSpPr>
        <p:sp>
          <p:nvSpPr>
            <p:cNvPr id="15" name="Oval 14"/>
            <p:cNvSpPr/>
            <p:nvPr/>
          </p:nvSpPr>
          <p:spPr bwMode="auto">
            <a:xfrm>
              <a:off x="3751982" y="2015602"/>
              <a:ext cx="1642949" cy="699053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733800" y="2180204"/>
              <a:ext cx="1661131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</p:grpSp>
      <p:grpSp>
        <p:nvGrpSpPr>
          <p:cNvPr id="5" name="Group 16"/>
          <p:cNvGrpSpPr/>
          <p:nvPr/>
        </p:nvGrpSpPr>
        <p:grpSpPr>
          <a:xfrm>
            <a:off x="744060" y="3745451"/>
            <a:ext cx="1661131" cy="699053"/>
            <a:chOff x="3733800" y="2015602"/>
            <a:chExt cx="1661131" cy="699053"/>
          </a:xfrm>
        </p:grpSpPr>
        <p:sp>
          <p:nvSpPr>
            <p:cNvPr id="18" name="Oval 17"/>
            <p:cNvSpPr/>
            <p:nvPr/>
          </p:nvSpPr>
          <p:spPr bwMode="auto">
            <a:xfrm>
              <a:off x="3751982" y="2015602"/>
              <a:ext cx="1642949" cy="699053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733800" y="2180204"/>
              <a:ext cx="1661131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ifstream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</p:grpSp>
      <p:grpSp>
        <p:nvGrpSpPr>
          <p:cNvPr id="6" name="Group 22"/>
          <p:cNvGrpSpPr/>
          <p:nvPr/>
        </p:nvGrpSpPr>
        <p:grpSpPr>
          <a:xfrm>
            <a:off x="2514600" y="3745451"/>
            <a:ext cx="1752600" cy="699053"/>
            <a:chOff x="3672948" y="2015602"/>
            <a:chExt cx="1752600" cy="699053"/>
          </a:xfrm>
        </p:grpSpPr>
        <p:sp>
          <p:nvSpPr>
            <p:cNvPr id="24" name="Oval 23"/>
            <p:cNvSpPr/>
            <p:nvPr/>
          </p:nvSpPr>
          <p:spPr bwMode="auto">
            <a:xfrm>
              <a:off x="3751982" y="2015602"/>
              <a:ext cx="1642949" cy="699053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672948" y="2191855"/>
              <a:ext cx="17526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istringstream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</p:grpSp>
      <p:grpSp>
        <p:nvGrpSpPr>
          <p:cNvPr id="7" name="Group 28"/>
          <p:cNvGrpSpPr/>
          <p:nvPr/>
        </p:nvGrpSpPr>
        <p:grpSpPr>
          <a:xfrm>
            <a:off x="4900104" y="3745451"/>
            <a:ext cx="1661131" cy="699053"/>
            <a:chOff x="3733800" y="2015602"/>
            <a:chExt cx="1661131" cy="699053"/>
          </a:xfrm>
        </p:grpSpPr>
        <p:sp>
          <p:nvSpPr>
            <p:cNvPr id="30" name="Oval 29"/>
            <p:cNvSpPr/>
            <p:nvPr/>
          </p:nvSpPr>
          <p:spPr bwMode="auto">
            <a:xfrm>
              <a:off x="3751982" y="2015602"/>
              <a:ext cx="1642949" cy="699053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733800" y="2180204"/>
              <a:ext cx="1661131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ofstream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</p:grpSp>
      <p:grpSp>
        <p:nvGrpSpPr>
          <p:cNvPr id="10" name="Group 31"/>
          <p:cNvGrpSpPr/>
          <p:nvPr/>
        </p:nvGrpSpPr>
        <p:grpSpPr>
          <a:xfrm>
            <a:off x="6670644" y="3745451"/>
            <a:ext cx="1752600" cy="699053"/>
            <a:chOff x="3672948" y="2015602"/>
            <a:chExt cx="1752600" cy="699053"/>
          </a:xfrm>
        </p:grpSpPr>
        <p:sp>
          <p:nvSpPr>
            <p:cNvPr id="33" name="Oval 32"/>
            <p:cNvSpPr/>
            <p:nvPr/>
          </p:nvSpPr>
          <p:spPr bwMode="auto">
            <a:xfrm>
              <a:off x="3751982" y="2015602"/>
              <a:ext cx="1642949" cy="699053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672948" y="2191855"/>
              <a:ext cx="1752600" cy="30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500" dirty="0" err="1">
                  <a:latin typeface="Courier New"/>
                  <a:cs typeface="Courier New"/>
                </a:rPr>
                <a:t>ostringstream</a:t>
              </a:r>
              <a:endParaRPr lang="en-US" sz="1500" dirty="0">
                <a:latin typeface="Courier New"/>
                <a:cs typeface="Courier New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/>
          <a:lstStyle/>
          <a:p>
            <a:r>
              <a:rPr lang="en-US" altLang="zh-CN" sz="4000" dirty="0">
                <a:solidFill>
                  <a:srgbClr val="FF0000"/>
                </a:solidFill>
              </a:rPr>
              <a:t>The Stream Hierarchy</a:t>
            </a:r>
            <a:endParaRPr lang="zh-CN" altLang="en-US" sz="4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7400"/>
            <a:ext cx="9144001" cy="354086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4114800" y="2133600"/>
            <a:ext cx="990600" cy="282341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095100" y="3314300"/>
            <a:ext cx="914400" cy="3048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867400" y="2133600"/>
            <a:ext cx="990600" cy="282341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7696200" y="2133599"/>
            <a:ext cx="990600" cy="28234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7200" y="1219200"/>
            <a:ext cx="8229600" cy="7201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85000"/>
              </a:lnSpc>
              <a:spcAft>
                <a:spcPts val="1200"/>
              </a:spcAft>
              <a:buFontTx/>
              <a:buChar char="•"/>
            </a:pPr>
            <a:r>
              <a:rPr lang="en-US" altLang="zh-CN" sz="2400" b="0" kern="0" dirty="0">
                <a:solidFill>
                  <a:srgbClr val="000000"/>
                </a:solidFill>
                <a:latin typeface="Times New Roman"/>
              </a:rPr>
              <a:t>Library vs. Class Hierarchy: Interestingly, the C++ stream libraries are not organized based on the class hierarchies.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0C1D1E94-CF53-43CD-89E2-0413C10B7AC2}"/>
              </a:ext>
            </a:extLst>
          </p:cNvPr>
          <p:cNvSpPr/>
          <p:nvPr/>
        </p:nvSpPr>
        <p:spPr bwMode="auto">
          <a:xfrm>
            <a:off x="5697747" y="3192985"/>
            <a:ext cx="990600" cy="282341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A617C59C-44C0-4111-8BB8-75ADCD27DA6F}"/>
              </a:ext>
            </a:extLst>
          </p:cNvPr>
          <p:cNvSpPr/>
          <p:nvPr/>
        </p:nvSpPr>
        <p:spPr bwMode="auto">
          <a:xfrm>
            <a:off x="7502106" y="3375283"/>
            <a:ext cx="990600" cy="28234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61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Multiple Inheritance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16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Although multiple inheritance has its uses, it tends to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create more problems than it solves.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The "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deadly diamond of death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" is an ambiguity that arises when two classes B and C inherit from A, and class D inherits from both B and C.  If there is a method in A that B and C have overridden, and D does not override it, then which version of the method does D inherit: that of B, or that of C? </a:t>
            </a:r>
          </a:p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52000"/>
              </a:spcAft>
              <a:buClrTx/>
              <a:buSzTx/>
              <a:buFontTx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3759200"/>
            <a:ext cx="1828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10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3907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Multiple Inheritance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3907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516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lvl="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altLang="zh-CN" sz="2400" b="0" dirty="0">
                <a:solidFill>
                  <a:srgbClr val="000000"/>
                </a:solidFill>
              </a:rPr>
              <a:t>Different languages have different ways of dealing with these problems of multiple inheritance.  </a:t>
            </a:r>
            <a:r>
              <a:rPr lang="en-US" sz="2400" b="0" dirty="0">
                <a:solidFill>
                  <a:srgbClr val="000000"/>
                </a:solidFill>
              </a:rPr>
              <a:t>C++ by default follows each inheritance path separately, so a D object would actually contain two separate A objects, and uses of A's members have to be properly qualified.  If the inheritance from A to B and the inheritance from A to C are both marked </a:t>
            </a:r>
            <a:r>
              <a:rPr lang="en-US" sz="2000" dirty="0">
                <a:latin typeface="Courier New"/>
                <a:cs typeface="Courier New"/>
              </a:rPr>
              <a:t>virtual</a:t>
            </a:r>
            <a:r>
              <a:rPr lang="en-US" sz="2400" b="0" dirty="0">
                <a:solidFill>
                  <a:srgbClr val="000000"/>
                </a:solidFill>
              </a:rPr>
              <a:t>, C++ takes special care to only create one A object, and uses of A's members work correctly.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charset="0"/>
              <a:ea typeface="+mn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3759200"/>
            <a:ext cx="1828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591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5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2667000"/>
            <a:ext cx="9144000" cy="1143000"/>
          </a:xfrm>
          <a:noFill/>
          <a:ln/>
        </p:spPr>
        <p:txBody>
          <a:bodyPr/>
          <a:lstStyle/>
          <a:p>
            <a:r>
              <a:rPr lang="en-US" sz="3600">
                <a:solidFill>
                  <a:srgbClr val="FF0000"/>
                </a:solidFill>
              </a:rPr>
              <a:t>The End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Representing Inheritance in C++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76195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434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>
                <a:solidFill>
                  <a:srgbClr val="000000"/>
                </a:solidFill>
              </a:rPr>
              <a:t>The first step in creating a C++ subclass is to indicate the superclass on the header line, using the following syntax:</a:t>
            </a: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You can use this feature to specify the types for a template collection class, as in the following definition of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StringMap</a:t>
            </a:r>
            <a:r>
              <a:rPr lang="en-US" altLang="zh-CN" sz="2400" b="0" dirty="0">
                <a:solidFill>
                  <a:srgbClr val="000000"/>
                </a:solidFill>
              </a:rPr>
              <a:t>:</a:t>
            </a: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This strategy is useful in the </a:t>
            </a:r>
            <a:r>
              <a:rPr lang="en-US" altLang="zh-CN" sz="2000" dirty="0">
                <a:solidFill>
                  <a:srgbClr val="000000"/>
                </a:solidFill>
                <a:latin typeface="Courier New"/>
                <a:cs typeface="Courier New"/>
              </a:rPr>
              <a:t>graph</a:t>
            </a:r>
            <a:r>
              <a:rPr lang="en-US" altLang="zh-CN" sz="2400" b="0" dirty="0">
                <a:solidFill>
                  <a:srgbClr val="000000"/>
                </a:solidFill>
              </a:rPr>
              <a:t> class, because it lets you define a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AirlineGraph</a:t>
            </a:r>
            <a:r>
              <a:rPr lang="en-US" altLang="zh-CN" sz="2400" b="0" dirty="0">
                <a:solidFill>
                  <a:srgbClr val="000000"/>
                </a:solidFill>
              </a:rPr>
              <a:t> class with specific node and arc types:</a:t>
            </a:r>
          </a:p>
        </p:txBody>
      </p:sp>
      <p:sp>
        <p:nvSpPr>
          <p:cNvPr id="16" name="Text Box 11"/>
          <p:cNvSpPr txBox="1">
            <a:spLocks noChangeArrowheads="1"/>
          </p:cNvSpPr>
          <p:nvPr/>
        </p:nvSpPr>
        <p:spPr bwMode="auto">
          <a:xfrm>
            <a:off x="1511300" y="3769936"/>
            <a:ext cx="6121400" cy="762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StringMap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: public Map&lt;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string,string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&gt; {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1600" dirty="0">
                <a:solidFill>
                  <a:srgbClr val="0000FF"/>
                </a:solidFill>
                <a:latin typeface="Courier New" charset="0"/>
              </a:rPr>
              <a:t>/* Empty */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sp>
        <p:nvSpPr>
          <p:cNvPr id="21" name="Text Box 11"/>
          <p:cNvSpPr txBox="1">
            <a:spLocks noChangeArrowheads="1"/>
          </p:cNvSpPr>
          <p:nvPr/>
        </p:nvSpPr>
        <p:spPr bwMode="auto">
          <a:xfrm>
            <a:off x="1511300" y="5591036"/>
            <a:ext cx="6121400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AirlineGraph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: public Graph&lt;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City,Flight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&gt; {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1600" b="0" i="1" dirty="0">
                <a:solidFill>
                  <a:srgbClr val="000000"/>
                </a:solidFill>
              </a:rPr>
              <a:t>additional operations you want for your graph</a:t>
            </a:r>
            <a:endParaRPr lang="en-US" sz="16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1511300" y="1982745"/>
            <a:ext cx="6121400" cy="762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sz="1600" b="0" i="1" dirty="0">
                <a:solidFill>
                  <a:srgbClr val="000000"/>
                </a:solidFill>
              </a:rPr>
              <a:t>subclass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: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public </a:t>
            </a:r>
            <a:r>
              <a:rPr lang="en-US" sz="1600" b="0" i="1" dirty="0" err="1">
                <a:solidFill>
                  <a:srgbClr val="000000"/>
                </a:solidFill>
              </a:rPr>
              <a:t>superclass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1600" b="0" i="1" dirty="0">
                <a:solidFill>
                  <a:srgbClr val="000000"/>
                </a:solidFill>
              </a:rPr>
              <a:t>body of class definition</a:t>
            </a:r>
            <a:endParaRPr lang="en-US" sz="16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Example: the Employee Hierarchy</a:t>
            </a:r>
          </a:p>
        </p:txBody>
      </p:sp>
      <p:grpSp>
        <p:nvGrpSpPr>
          <p:cNvPr id="2" name="Group 44"/>
          <p:cNvGrpSpPr/>
          <p:nvPr/>
        </p:nvGrpSpPr>
        <p:grpSpPr>
          <a:xfrm>
            <a:off x="3397836" y="1245815"/>
            <a:ext cx="2317163" cy="1295400"/>
            <a:chOff x="3397836" y="1245815"/>
            <a:chExt cx="2317163" cy="1295400"/>
          </a:xfrm>
        </p:grpSpPr>
        <p:sp>
          <p:nvSpPr>
            <p:cNvPr id="87" name="Rectangle 86"/>
            <p:cNvSpPr/>
            <p:nvPr/>
          </p:nvSpPr>
          <p:spPr bwMode="auto">
            <a:xfrm>
              <a:off x="3429000" y="1277744"/>
              <a:ext cx="2278162" cy="12634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88" name="Straight Connector 87"/>
            <p:cNvCxnSpPr/>
            <p:nvPr/>
          </p:nvCxnSpPr>
          <p:spPr bwMode="auto">
            <a:xfrm flipV="1">
              <a:off x="3434122" y="153489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9" name="Straight Connector 88"/>
            <p:cNvCxnSpPr/>
            <p:nvPr/>
          </p:nvCxnSpPr>
          <p:spPr bwMode="auto">
            <a:xfrm flipV="1">
              <a:off x="3434122" y="1586900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0" name="TextBox 89"/>
            <p:cNvSpPr txBox="1"/>
            <p:nvPr/>
          </p:nvSpPr>
          <p:spPr>
            <a:xfrm>
              <a:off x="3434122" y="1245815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i="1" dirty="0">
                  <a:solidFill>
                    <a:srgbClr val="000000"/>
                  </a:solidFill>
                  <a:latin typeface="Courier New"/>
                  <a:cs typeface="Courier New"/>
                </a:rPr>
                <a:t>Employee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3397836" y="1572980"/>
              <a:ext cx="2317163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getName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()</a:t>
              </a: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2546050" y="1766372"/>
            <a:ext cx="2317163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virtual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getPay()</a:t>
            </a:r>
          </a:p>
        </p:txBody>
      </p:sp>
      <p:grpSp>
        <p:nvGrpSpPr>
          <p:cNvPr id="3" name="Group 47"/>
          <p:cNvGrpSpPr/>
          <p:nvPr/>
        </p:nvGrpSpPr>
        <p:grpSpPr>
          <a:xfrm>
            <a:off x="5684940" y="2487815"/>
            <a:ext cx="2849459" cy="2652665"/>
            <a:chOff x="5684940" y="2487815"/>
            <a:chExt cx="2849459" cy="2652665"/>
          </a:xfrm>
        </p:grpSpPr>
        <p:sp>
          <p:nvSpPr>
            <p:cNvPr id="128" name="Isosceles Triangle 127"/>
            <p:cNvSpPr/>
            <p:nvPr/>
          </p:nvSpPr>
          <p:spPr bwMode="auto">
            <a:xfrm rot="18480000">
              <a:off x="5684940" y="248781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9" name="Straight Connector 128"/>
            <p:cNvCxnSpPr>
              <a:stCxn id="128" idx="3"/>
              <a:endCxn id="132" idx="0"/>
            </p:cNvCxnSpPr>
            <p:nvPr/>
          </p:nvCxnSpPr>
          <p:spPr bwMode="auto">
            <a:xfrm>
              <a:off x="5889310" y="2672485"/>
              <a:ext cx="1429809" cy="120452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2" name="Rectangle 131"/>
            <p:cNvSpPr/>
            <p:nvPr/>
          </p:nvSpPr>
          <p:spPr bwMode="auto">
            <a:xfrm>
              <a:off x="6180038" y="3877009"/>
              <a:ext cx="2278162" cy="12634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33" name="Straight Connector 132"/>
            <p:cNvCxnSpPr/>
            <p:nvPr/>
          </p:nvCxnSpPr>
          <p:spPr bwMode="auto">
            <a:xfrm flipV="1">
              <a:off x="6185160" y="4134155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" name="Straight Connector 133"/>
            <p:cNvCxnSpPr/>
            <p:nvPr/>
          </p:nvCxnSpPr>
          <p:spPr bwMode="auto">
            <a:xfrm flipV="1">
              <a:off x="6185160" y="4186165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5" name="TextBox 134"/>
            <p:cNvSpPr txBox="1"/>
            <p:nvPr/>
          </p:nvSpPr>
          <p:spPr>
            <a:xfrm>
              <a:off x="6185160" y="3845080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SalariedEmployee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6148874" y="4172245"/>
              <a:ext cx="2385525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setSalary(</a:t>
              </a:r>
              <a:r>
                <a:rPr lang="en-US" sz="12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salary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  <p:sp>
        <p:nvSpPr>
          <p:cNvPr id="33" name="Rectangle 32"/>
          <p:cNvSpPr/>
          <p:nvPr/>
        </p:nvSpPr>
        <p:spPr bwMode="auto">
          <a:xfrm>
            <a:off x="2514600" y="1775585"/>
            <a:ext cx="914400" cy="3048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3429000" y="1277744"/>
            <a:ext cx="2278162" cy="1263471"/>
          </a:xfrm>
          <a:prstGeom prst="rect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04975" y="4360345"/>
            <a:ext cx="2317163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virtual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getPay()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5273525" y="4369558"/>
            <a:ext cx="914400" cy="3048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6180038" y="3877009"/>
            <a:ext cx="2278162" cy="1263471"/>
          </a:xfrm>
          <a:prstGeom prst="rect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4" name="Group 48"/>
          <p:cNvGrpSpPr/>
          <p:nvPr/>
        </p:nvGrpSpPr>
        <p:grpSpPr>
          <a:xfrm>
            <a:off x="3325266" y="2552275"/>
            <a:ext cx="2469564" cy="2588205"/>
            <a:chOff x="3325266" y="2552275"/>
            <a:chExt cx="2469564" cy="2588205"/>
          </a:xfrm>
        </p:grpSpPr>
        <p:sp>
          <p:nvSpPr>
            <p:cNvPr id="125" name="Isosceles Triangle 124"/>
            <p:cNvSpPr/>
            <p:nvPr/>
          </p:nvSpPr>
          <p:spPr bwMode="auto">
            <a:xfrm flipH="1">
              <a:off x="4455885" y="255227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6" name="Straight Connector 125"/>
            <p:cNvCxnSpPr>
              <a:stCxn id="125" idx="3"/>
              <a:endCxn id="120" idx="0"/>
            </p:cNvCxnSpPr>
            <p:nvPr/>
          </p:nvCxnSpPr>
          <p:spPr bwMode="auto">
            <a:xfrm rot="16200000" flipH="1">
              <a:off x="4023025" y="3328034"/>
              <a:ext cx="1096134" cy="181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0" name="Rectangle 119"/>
            <p:cNvSpPr/>
            <p:nvPr/>
          </p:nvSpPr>
          <p:spPr bwMode="auto">
            <a:xfrm>
              <a:off x="3352800" y="3877009"/>
              <a:ext cx="2438400" cy="12634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121" name="Straight Connector 120"/>
            <p:cNvCxnSpPr/>
            <p:nvPr/>
          </p:nvCxnSpPr>
          <p:spPr bwMode="auto">
            <a:xfrm flipV="1">
              <a:off x="3352800" y="4134155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2" name="Straight Connector 121"/>
            <p:cNvCxnSpPr/>
            <p:nvPr/>
          </p:nvCxnSpPr>
          <p:spPr bwMode="auto">
            <a:xfrm flipV="1">
              <a:off x="3352800" y="4186165"/>
              <a:ext cx="2441448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3" name="TextBox 122"/>
            <p:cNvSpPr txBox="1"/>
            <p:nvPr/>
          </p:nvSpPr>
          <p:spPr>
            <a:xfrm>
              <a:off x="3352800" y="3845080"/>
              <a:ext cx="243840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CommissionedEmployee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3325266" y="4172245"/>
              <a:ext cx="2469564" cy="677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setBaseSalary(</a:t>
              </a:r>
              <a:r>
                <a:rPr lang="en-US" sz="12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dollars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setCommissionRate(</a:t>
              </a:r>
              <a:r>
                <a:rPr lang="en-US" sz="12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rate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setSalesVolume(</a:t>
              </a:r>
              <a:r>
                <a:rPr lang="en-US" sz="12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dollars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2471342" y="4743755"/>
            <a:ext cx="2317163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virtual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getPay()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439892" y="4752968"/>
            <a:ext cx="914400" cy="3048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3352800" y="3877009"/>
            <a:ext cx="2441448" cy="1263471"/>
          </a:xfrm>
          <a:prstGeom prst="rect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5" name="Group 53"/>
          <p:cNvGrpSpPr/>
          <p:nvPr/>
        </p:nvGrpSpPr>
        <p:grpSpPr>
          <a:xfrm>
            <a:off x="654636" y="2487815"/>
            <a:ext cx="2808409" cy="2652665"/>
            <a:chOff x="654636" y="2487815"/>
            <a:chExt cx="2808409" cy="2652665"/>
          </a:xfrm>
        </p:grpSpPr>
        <p:sp>
          <p:nvSpPr>
            <p:cNvPr id="95" name="Isosceles Triangle 94"/>
            <p:cNvSpPr/>
            <p:nvPr/>
          </p:nvSpPr>
          <p:spPr bwMode="auto">
            <a:xfrm rot="3120000" flipH="1">
              <a:off x="3234445" y="2487815"/>
              <a:ext cx="228600" cy="228600"/>
            </a:xfrm>
            <a:prstGeom prst="triangle">
              <a:avLst/>
            </a:prstGeom>
            <a:solidFill>
              <a:srgbClr val="FF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96" name="Straight Connector 95"/>
            <p:cNvCxnSpPr>
              <a:stCxn id="95" idx="3"/>
              <a:endCxn id="46" idx="0"/>
            </p:cNvCxnSpPr>
            <p:nvPr/>
          </p:nvCxnSpPr>
          <p:spPr bwMode="auto">
            <a:xfrm rot="10800000" flipV="1">
              <a:off x="1824881" y="2672485"/>
              <a:ext cx="1433794" cy="120452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6" name="Rectangle 45"/>
            <p:cNvSpPr/>
            <p:nvPr/>
          </p:nvSpPr>
          <p:spPr bwMode="auto">
            <a:xfrm>
              <a:off x="685800" y="3877009"/>
              <a:ext cx="2278162" cy="1263471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000000"/>
                </a:solidFill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 flipV="1">
              <a:off x="690922" y="4134155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 flipV="1">
              <a:off x="690922" y="4186165"/>
              <a:ext cx="2273040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690922" y="3845080"/>
              <a:ext cx="2273040" cy="289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HourlyEmployee</a:t>
              </a:r>
              <a:endParaRPr lang="en-US" dirty="0">
                <a:solidFill>
                  <a:srgbClr val="000000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4636" y="4172245"/>
              <a:ext cx="2393363" cy="483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setHourlyRate(</a:t>
              </a:r>
              <a:r>
                <a:rPr lang="en-US" sz="12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wage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  <a:p>
              <a:pPr>
                <a:lnSpc>
                  <a:spcPct val="90000"/>
                </a:lnSpc>
              </a:pPr>
              <a:r>
                <a:rPr lang="en-US" dirty="0" err="1">
                  <a:solidFill>
                    <a:srgbClr val="000000"/>
                  </a:solidFill>
                  <a:latin typeface="Courier New"/>
                  <a:cs typeface="Courier New"/>
                </a:rPr>
                <a:t>setHoursWorked(</a:t>
              </a:r>
              <a:r>
                <a:rPr lang="en-US" sz="1200" b="0" i="1" dirty="0" err="1">
                  <a:solidFill>
                    <a:srgbClr val="000000"/>
                  </a:solidFill>
                  <a:latin typeface="Times New Roman"/>
                  <a:cs typeface="Times New Roman"/>
                </a:rPr>
                <a:t>hours</a:t>
              </a:r>
              <a:r>
                <a:rPr lang="en-US" dirty="0">
                  <a:solidFill>
                    <a:srgbClr val="000000"/>
                  </a:solidFill>
                  <a:latin typeface="Courier New"/>
                  <a:cs typeface="Courier New"/>
                </a:rPr>
                <a:t>)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-198355" y="4558700"/>
            <a:ext cx="2317163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virtual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getPay()</a:t>
            </a:r>
          </a:p>
        </p:txBody>
      </p:sp>
      <p:sp>
        <p:nvSpPr>
          <p:cNvPr id="36" name="Rectangle 35"/>
          <p:cNvSpPr/>
          <p:nvPr/>
        </p:nvSpPr>
        <p:spPr bwMode="auto">
          <a:xfrm>
            <a:off x="-229805" y="4567913"/>
            <a:ext cx="914400" cy="304800"/>
          </a:xfrm>
          <a:prstGeom prst="rect">
            <a:avLst/>
          </a:prstGeom>
          <a:solidFill>
            <a:srgbClr val="CC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1" name="Rectangle 40"/>
          <p:cNvSpPr/>
          <p:nvPr/>
        </p:nvSpPr>
        <p:spPr bwMode="auto">
          <a:xfrm>
            <a:off x="685800" y="3877009"/>
            <a:ext cx="2278162" cy="1263471"/>
          </a:xfrm>
          <a:prstGeom prst="rect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09600" y="5288767"/>
            <a:ext cx="7924800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In the </a:t>
            </a:r>
            <a:r>
              <a:rPr lang="en-US" altLang="zh-CN" sz="2000" dirty="0">
                <a:solidFill>
                  <a:srgbClr val="000000"/>
                </a:solidFill>
                <a:latin typeface="Courier New"/>
                <a:cs typeface="Courier New"/>
              </a:rPr>
              <a:t>Employee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hierarchy, </a:t>
            </a:r>
            <a:r>
              <a:rPr lang="en-US" altLang="zh-CN" sz="2000" dirty="0">
                <a:solidFill>
                  <a:srgbClr val="000000"/>
                </a:solidFill>
                <a:latin typeface="Courier New"/>
                <a:cs typeface="Courier New"/>
              </a:rPr>
              <a:t>Employee</a:t>
            </a:r>
            <a:r>
              <a:rPr lang="en-US" altLang="zh-CN" sz="2400" b="0" dirty="0">
                <a:solidFill>
                  <a:srgbClr val="000000"/>
                </a:solidFill>
              </a:rPr>
              <a:t> is an </a:t>
            </a:r>
            <a:r>
              <a:rPr lang="en-US" altLang="zh-CN" sz="2400" i="1" dirty="0">
                <a:solidFill>
                  <a:srgbClr val="FF0000"/>
                </a:solidFill>
              </a:rPr>
              <a:t>abstract class</a:t>
            </a:r>
            <a:r>
              <a:rPr lang="en-US" altLang="zh-CN" sz="2400" b="0" dirty="0">
                <a:solidFill>
                  <a:srgbClr val="000000"/>
                </a:solidFill>
              </a:rPr>
              <a:t>, and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getPay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is a </a:t>
            </a:r>
            <a:r>
              <a:rPr lang="en-US" altLang="zh-CN" sz="2400" i="1" dirty="0">
                <a:solidFill>
                  <a:srgbClr val="FF0000"/>
                </a:solidFill>
                <a:latin typeface="Times New Roman"/>
                <a:cs typeface="Times New Roman"/>
              </a:rPr>
              <a:t>virtual method</a:t>
            </a:r>
            <a:r>
              <a:rPr lang="en-US" altLang="zh-CN" sz="2400" b="0" i="1" dirty="0">
                <a:solidFill>
                  <a:srgbClr val="000000"/>
                </a:solidFill>
                <a:latin typeface="Times New Roman"/>
                <a:cs typeface="Times New Roman"/>
              </a:rPr>
              <a:t>.</a:t>
            </a: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4 0" pathEditMode="relative" ptsTypes="AA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0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4 0" pathEditMode="relative" rAng="0" ptsTypes="AA">
                                      <p:cBhvr>
                                        <p:cTn id="5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0" y="1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0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4 0" pathEditMode="relative" ptsTypes="AA">
                                      <p:cBhvr>
                                        <p:cTn id="5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6" presetID="0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4 0" pathEditMode="relative" ptsTypes="AA">
                                      <p:cBhvr>
                                        <p:cTn id="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9" grpId="0"/>
      <p:bldP spid="39" grpId="1"/>
      <p:bldP spid="40" grpId="0" animBg="1"/>
      <p:bldP spid="43" grpId="0" animBg="1"/>
      <p:bldP spid="37" grpId="0"/>
      <p:bldP spid="37" grpId="1"/>
      <p:bldP spid="38" grpId="0" animBg="1"/>
      <p:bldP spid="42" grpId="0" animBg="1"/>
      <p:bldP spid="35" grpId="0"/>
      <p:bldP spid="35" grpId="1"/>
      <p:bldP spid="36" grpId="0" animBg="1"/>
      <p:bldP spid="41" grpId="0" animBg="1"/>
      <p:bldP spid="4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Abstract Classes and Virtual Methods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76195" name="Rectangle 3"/>
          <p:cNvSpPr>
            <a:spLocks noChangeArrowheads="1"/>
          </p:cNvSpPr>
          <p:nvPr/>
        </p:nvSpPr>
        <p:spPr bwMode="auto">
          <a:xfrm>
            <a:off x="482600" y="1155700"/>
            <a:ext cx="8232775" cy="4770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Employee</a:t>
            </a:r>
            <a:r>
              <a:rPr lang="en-US" sz="2400" b="0" dirty="0">
                <a:solidFill>
                  <a:srgbClr val="000000"/>
                </a:solidFill>
              </a:rPr>
              <a:t> is an </a:t>
            </a:r>
            <a:r>
              <a:rPr lang="en-US" sz="2400" i="1" dirty="0">
                <a:solidFill>
                  <a:srgbClr val="FF0000"/>
                </a:solidFill>
              </a:rPr>
              <a:t>abstract class</a:t>
            </a:r>
            <a:r>
              <a:rPr lang="en-US" sz="2400" b="0" dirty="0">
                <a:solidFill>
                  <a:srgbClr val="000000"/>
                </a:solidFill>
              </a:rPr>
              <a:t> that is never created on its own but instead serves as a common superclass for </a:t>
            </a:r>
            <a:r>
              <a:rPr lang="en-US" sz="2400" i="1" dirty="0">
                <a:solidFill>
                  <a:srgbClr val="FF0000"/>
                </a:solidFill>
              </a:rPr>
              <a:t>concrete classes</a:t>
            </a:r>
            <a:r>
              <a:rPr lang="en-US" sz="2400" b="0" dirty="0">
                <a:solidFill>
                  <a:srgbClr val="000000"/>
                </a:solidFill>
              </a:rPr>
              <a:t> that correspond to actual objects.  E.g., e</a:t>
            </a:r>
            <a:r>
              <a:rPr lang="en-US" altLang="zh-CN" sz="2400" b="0" dirty="0">
                <a:solidFill>
                  <a:srgbClr val="000000"/>
                </a:solidFill>
              </a:rPr>
              <a:t>very </a:t>
            </a:r>
            <a:r>
              <a:rPr lang="en-US" altLang="zh-CN" sz="2000" dirty="0">
                <a:solidFill>
                  <a:srgbClr val="000000"/>
                </a:solidFill>
                <a:latin typeface="Courier New"/>
                <a:cs typeface="Courier New"/>
              </a:rPr>
              <a:t>Employee</a:t>
            </a:r>
            <a:r>
              <a:rPr lang="en-US" altLang="zh-CN" sz="2400" b="0" dirty="0">
                <a:solidFill>
                  <a:srgbClr val="000000"/>
                </a:solidFill>
              </a:rPr>
              <a:t> object must instead be constructed as an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HourlyEmployee</a:t>
            </a:r>
            <a:r>
              <a:rPr lang="en-US" altLang="zh-CN" sz="2400" b="0" dirty="0">
                <a:solidFill>
                  <a:srgbClr val="000000"/>
                </a:solidFill>
              </a:rPr>
              <a:t>, a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CommissionedEmployee</a:t>
            </a:r>
            <a:r>
              <a:rPr lang="en-US" altLang="zh-CN" sz="2400" b="0" dirty="0">
                <a:solidFill>
                  <a:srgbClr val="000000"/>
                </a:solidFill>
              </a:rPr>
              <a:t>, or a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SalariedEmployee</a:t>
            </a:r>
            <a:r>
              <a:rPr lang="en-US" altLang="zh-CN" sz="2400" b="0" dirty="0">
                <a:solidFill>
                  <a:srgbClr val="000000"/>
                </a:solidFill>
              </a:rPr>
              <a:t>.</a:t>
            </a:r>
            <a:endParaRPr lang="en-US" sz="2400" b="0" dirty="0">
              <a:solidFill>
                <a:srgbClr val="000000"/>
              </a:solidFill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getPay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is implemented differently in each subclass and must therefore be a </a:t>
            </a:r>
            <a:r>
              <a:rPr lang="en-US" altLang="zh-CN" sz="2400" i="1" dirty="0">
                <a:solidFill>
                  <a:srgbClr val="FF0000"/>
                </a:solidFill>
                <a:latin typeface="Times New Roman"/>
                <a:cs typeface="Times New Roman"/>
              </a:rPr>
              <a:t>virtual method</a:t>
            </a:r>
            <a:r>
              <a:rPr lang="en-US" altLang="zh-CN" sz="2400" b="0" i="1" dirty="0">
                <a:solidFill>
                  <a:srgbClr val="000000"/>
                </a:solidFill>
                <a:latin typeface="Times New Roman"/>
                <a:cs typeface="Times New Roman"/>
              </a:rPr>
              <a:t>.</a:t>
            </a:r>
            <a:endParaRPr lang="en-US" altLang="zh-CN" sz="2400" b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In fact, </a:t>
            </a:r>
            <a:r>
              <a:rPr lang="en-US" altLang="zh-CN" sz="2000" dirty="0" err="1">
                <a:solidFill>
                  <a:srgbClr val="000000"/>
                </a:solidFill>
                <a:latin typeface="Courier New"/>
                <a:cs typeface="Courier New"/>
              </a:rPr>
              <a:t>getPay</a:t>
            </a:r>
            <a:r>
              <a:rPr lang="en-US" altLang="zh-CN" sz="2400" b="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b="0" dirty="0">
                <a:solidFill>
                  <a:srgbClr val="000000"/>
                </a:solidFill>
              </a:rPr>
              <a:t>is always implemented by a concrete subclass, therefore the version in </a:t>
            </a:r>
            <a:r>
              <a:rPr lang="en-US" altLang="zh-CN" sz="2000" dirty="0">
                <a:solidFill>
                  <a:srgbClr val="000000"/>
                </a:solidFill>
                <a:latin typeface="Courier New"/>
                <a:cs typeface="Courier New"/>
              </a:rPr>
              <a:t>Employee</a:t>
            </a:r>
            <a:r>
              <a:rPr lang="en-US" altLang="zh-CN" sz="2400" b="0" dirty="0">
                <a:solidFill>
                  <a:srgbClr val="000000"/>
                </a:solidFill>
              </a:rPr>
              <a:t> is a </a:t>
            </a:r>
            <a:r>
              <a:rPr lang="en-US" altLang="zh-CN" sz="2400" i="1" dirty="0">
                <a:solidFill>
                  <a:srgbClr val="FF0000"/>
                </a:solidFill>
              </a:rPr>
              <a:t>pure virtual method</a:t>
            </a:r>
            <a:r>
              <a:rPr lang="en-US" altLang="zh-CN" sz="2400" b="0" dirty="0">
                <a:solidFill>
                  <a:srgbClr val="000000"/>
                </a:solidFill>
              </a:rPr>
              <a:t>.</a:t>
            </a:r>
          </a:p>
          <a:p>
            <a:pPr marL="342900" lvl="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You cannot declare an object of an abstract class because some of the methods may not be properly implemented (e.g., pure virtual methods).  But you can declare </a:t>
            </a:r>
            <a:r>
              <a:rPr lang="en-US" altLang="zh-CN" sz="2400" b="0" dirty="0">
                <a:solidFill>
                  <a:srgbClr val="FF0000"/>
                </a:solidFill>
              </a:rPr>
              <a:t>a pointer of an abstract class</a:t>
            </a:r>
            <a:r>
              <a:rPr lang="en-US" altLang="zh-CN" sz="2400" b="0" dirty="0">
                <a:solidFill>
                  <a:srgbClr val="000000"/>
                </a:solidFill>
              </a:rPr>
              <a:t>, which can be later used to point to an object of a concrete subclass inheriting from the abstract superclass.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Abstract Classes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1843314" y="1143000"/>
            <a:ext cx="5700486" cy="31711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class Employee {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virtual double getPay()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HourlyEmployee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: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public Employee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virtual double getPay();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CommissionedEmployee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: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public Employee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virtual double getPay();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};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rgbClr val="000000"/>
              </a:solidFill>
              <a:latin typeface="Courier New" charset="0"/>
            </a:endParaRP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class 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SalariedEmployee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: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public Employee</a:t>
            </a:r>
            <a:r>
              <a:rPr lang="en-US" sz="1000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virtual double getPay();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};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13475" y="1340151"/>
            <a:ext cx="38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13475" y="1340151"/>
            <a:ext cx="701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Courier New"/>
                <a:cs typeface="Courier New"/>
              </a:rPr>
              <a:t> = 0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433CC4CF-E1F2-4E75-A3EB-DA06848FEB8D}"/>
              </a:ext>
            </a:extLst>
          </p:cNvPr>
          <p:cNvGrpSpPr/>
          <p:nvPr/>
        </p:nvGrpSpPr>
        <p:grpSpPr>
          <a:xfrm>
            <a:off x="2299156" y="2321839"/>
            <a:ext cx="838200" cy="1587044"/>
            <a:chOff x="2299156" y="2706468"/>
            <a:chExt cx="838200" cy="1587044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29DBF78D-1C12-4528-8922-BA9977EB8D60}"/>
                </a:ext>
              </a:extLst>
            </p:cNvPr>
            <p:cNvCxnSpPr/>
            <p:nvPr/>
          </p:nvCxnSpPr>
          <p:spPr bwMode="auto">
            <a:xfrm>
              <a:off x="2299156" y="2706468"/>
              <a:ext cx="8382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813CA76F-3843-424E-953A-A7AD07CF882F}"/>
                </a:ext>
              </a:extLst>
            </p:cNvPr>
            <p:cNvCxnSpPr/>
            <p:nvPr/>
          </p:nvCxnSpPr>
          <p:spPr bwMode="auto">
            <a:xfrm>
              <a:off x="2299156" y="3499990"/>
              <a:ext cx="8382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31786F4D-46C6-4FE9-9FAE-E948F814D4EB}"/>
                </a:ext>
              </a:extLst>
            </p:cNvPr>
            <p:cNvCxnSpPr/>
            <p:nvPr/>
          </p:nvCxnSpPr>
          <p:spPr bwMode="auto">
            <a:xfrm>
              <a:off x="2299156" y="4293512"/>
              <a:ext cx="8382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2" name="Rectangle 3">
            <a:extLst>
              <a:ext uri="{FF2B5EF4-FFF2-40B4-BE49-F238E27FC236}">
                <a16:creationId xmlns:a16="http://schemas.microsoft.com/office/drawing/2014/main" id="{7667627F-5447-4D32-B9C3-60573B945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600" y="4424130"/>
            <a:ext cx="8232775" cy="2052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Any method that is always implemented by a concrete subclass is indicated by including </a:t>
            </a:r>
            <a:r>
              <a:rPr lang="en-US" altLang="zh-CN" sz="2000" dirty="0">
                <a:solidFill>
                  <a:srgbClr val="FF0000"/>
                </a:solidFill>
                <a:latin typeface="Courier New" charset="0"/>
              </a:rPr>
              <a:t>=</a:t>
            </a:r>
            <a:r>
              <a:rPr lang="en-US" altLang="zh-CN" sz="2400" b="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Courier New" charset="0"/>
              </a:rPr>
              <a:t>0</a:t>
            </a:r>
            <a:r>
              <a:rPr lang="en-US" altLang="zh-CN" sz="2400" b="0" dirty="0">
                <a:solidFill>
                  <a:srgbClr val="000000"/>
                </a:solidFill>
              </a:rPr>
              <a:t> before the semicolon on the prototype line, to mark the definition of a </a:t>
            </a:r>
            <a:r>
              <a:rPr lang="en-US" altLang="zh-CN" sz="2400" i="1" dirty="0">
                <a:solidFill>
                  <a:srgbClr val="FF0000"/>
                </a:solidFill>
              </a:rPr>
              <a:t>pure virtual method</a:t>
            </a:r>
            <a:r>
              <a:rPr lang="en-US" altLang="zh-CN" sz="2400" b="0" dirty="0">
                <a:solidFill>
                  <a:srgbClr val="000000"/>
                </a:solidFill>
              </a:rPr>
              <a:t>.</a:t>
            </a:r>
          </a:p>
          <a:p>
            <a:pPr marL="342900" indent="-342900">
              <a:lnSpc>
                <a:spcPct val="85000"/>
              </a:lnSpc>
              <a:spcAft>
                <a:spcPts val="600"/>
              </a:spcAft>
              <a:buFontTx/>
              <a:buChar char="•"/>
            </a:pPr>
            <a:r>
              <a:rPr lang="en-US" altLang="zh-CN" sz="2400" b="0" dirty="0">
                <a:solidFill>
                  <a:srgbClr val="000000"/>
                </a:solidFill>
              </a:rPr>
              <a:t>Once a method is declared as a virtual method, it becomes virtual in every subclass.  In other words, it is not necessary to use the keyword virtual in the subclasses.</a:t>
            </a:r>
          </a:p>
        </p:txBody>
      </p:sp>
    </p:spTree>
    <p:extLst>
      <p:ext uri="{BB962C8B-B14F-4D97-AF65-F5344CB8AC3E}">
        <p14:creationId xmlns:p14="http://schemas.microsoft.com/office/powerpoint/2010/main" val="2042562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2.59259E-6 L 0.05798 2.59259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7" grpId="0"/>
      <p:bldP spid="7" grpId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Differences between Python and C++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76195" name="Rectangle 3"/>
          <p:cNvSpPr>
            <a:spLocks noChangeArrowheads="1"/>
          </p:cNvSpPr>
          <p:nvPr/>
        </p:nvSpPr>
        <p:spPr bwMode="auto">
          <a:xfrm>
            <a:off x="482600" y="1155701"/>
            <a:ext cx="8232775" cy="54230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In Python, defining a subclass method automatically overrides the definition of that method in its superclass.  In C++, you have to explicitly allow for overriding by marking the method prototype with the keyword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charset="0"/>
                <a:ea typeface="+mn-ea"/>
                <a:cs typeface="+mn-cs"/>
              </a:rPr>
              <a:t>virtual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altLang="zh-CN" sz="2400" b="0" dirty="0">
                <a:solidFill>
                  <a:srgbClr val="000000"/>
                </a:solidFill>
              </a:rPr>
              <a:t>In Python, it is always legal to assign an object of a subclass to a variable declared to be its superclass.  While that operation is technically legal in C++, it rarely does what you want, because C++ throws away any fields in the assigned object that don’t fit into the superclass.  This behavior is called </a:t>
            </a:r>
            <a:r>
              <a:rPr lang="en-US" altLang="zh-CN" sz="2400" i="1" dirty="0">
                <a:solidFill>
                  <a:srgbClr val="FF0000"/>
                </a:solidFill>
              </a:rPr>
              <a:t>slicing</a:t>
            </a:r>
            <a:r>
              <a:rPr lang="en-US" altLang="zh-CN" sz="2400" b="0" i="1" dirty="0">
                <a:solidFill>
                  <a:srgbClr val="000000"/>
                </a:solidFill>
              </a:rPr>
              <a:t>.</a:t>
            </a:r>
          </a:p>
          <a:p>
            <a:pPr marL="342900" indent="-342900">
              <a:lnSpc>
                <a:spcPct val="85000"/>
              </a:lnSpc>
              <a:spcAft>
                <a:spcPts val="1200"/>
              </a:spcAft>
              <a:buFontTx/>
              <a:buChar char="•"/>
              <a:defRPr/>
            </a:pPr>
            <a:r>
              <a:rPr lang="en-US" altLang="zh-CN" sz="2400" b="0" dirty="0">
                <a:solidFill>
                  <a:srgbClr val="000000"/>
                </a:solidFill>
              </a:rPr>
              <a:t>By contrast, </a:t>
            </a:r>
            <a:r>
              <a:rPr lang="en-US" altLang="zh-CN" sz="2400" b="0" dirty="0"/>
              <a:t>it is always legal to </a:t>
            </a:r>
            <a:r>
              <a:rPr lang="en-US" altLang="zh-CN" sz="2400" b="0" dirty="0">
                <a:solidFill>
                  <a:srgbClr val="FF0000"/>
                </a:solidFill>
              </a:rPr>
              <a:t>assign </a:t>
            </a:r>
            <a:r>
              <a:rPr lang="en-US" altLang="zh-CN" sz="2400" b="0" i="1" dirty="0">
                <a:solidFill>
                  <a:srgbClr val="FF0000"/>
                </a:solidFill>
              </a:rPr>
              <a:t>pointers</a:t>
            </a:r>
            <a:r>
              <a:rPr lang="en-US" altLang="zh-CN" sz="2400" b="0" dirty="0">
                <a:solidFill>
                  <a:srgbClr val="FF0000"/>
                </a:solidFill>
              </a:rPr>
              <a:t> to objects</a:t>
            </a:r>
            <a:r>
              <a:rPr lang="en-US" altLang="zh-CN" sz="2400" b="0" dirty="0">
                <a:solidFill>
                  <a:srgbClr val="000000"/>
                </a:solidFill>
              </a:rPr>
              <a:t>.  To avoid slicing, use pointers rather than the objects themselves.  However, if you leave out the </a:t>
            </a:r>
            <a:r>
              <a:rPr lang="en-US" altLang="zh-CN" sz="2000" dirty="0">
                <a:solidFill>
                  <a:srgbClr val="FF0000"/>
                </a:solidFill>
                <a:latin typeface="Courier New" charset="0"/>
              </a:rPr>
              <a:t>virtual</a:t>
            </a:r>
            <a:r>
              <a:rPr lang="en-US" altLang="zh-CN" sz="2400" b="0" dirty="0">
                <a:solidFill>
                  <a:srgbClr val="000000"/>
                </a:solidFill>
              </a:rPr>
              <a:t> keyword, the compiler determines which version of a method to call based on how the object is </a:t>
            </a:r>
            <a:r>
              <a:rPr lang="en-US" altLang="zh-CN" sz="2400" b="0" dirty="0">
                <a:solidFill>
                  <a:srgbClr val="FF0000"/>
                </a:solidFill>
              </a:rPr>
              <a:t>declared</a:t>
            </a:r>
            <a:r>
              <a:rPr lang="en-US" altLang="zh-CN" sz="2400" b="0" dirty="0">
                <a:solidFill>
                  <a:srgbClr val="000000"/>
                </a:solidFill>
              </a:rPr>
              <a:t> and not on how the object is </a:t>
            </a:r>
            <a:r>
              <a:rPr lang="en-US" altLang="zh-CN" sz="2400" b="0" dirty="0">
                <a:solidFill>
                  <a:srgbClr val="FF0000"/>
                </a:solidFill>
              </a:rPr>
              <a:t>constructed</a:t>
            </a:r>
            <a:r>
              <a:rPr lang="en-US" altLang="zh-CN" sz="2400" b="0" dirty="0">
                <a:solidFill>
                  <a:srgbClr val="000000"/>
                </a:solidFill>
              </a:rPr>
              <a:t>.  If a pointer is declared as the superclass but pointed to the subclass, the virtual method of the subclass will be called. </a:t>
            </a:r>
          </a:p>
        </p:txBody>
      </p:sp>
    </p:spTree>
    <p:extLst>
      <p:ext uri="{BB962C8B-B14F-4D97-AF65-F5344CB8AC3E}">
        <p14:creationId xmlns:p14="http://schemas.microsoft.com/office/powerpoint/2010/main" val="824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  <a:noFill/>
          <a:ln/>
        </p:spPr>
        <p:txBody>
          <a:bodyPr/>
          <a:lstStyle/>
          <a:p>
            <a:r>
              <a:rPr lang="en-US" sz="4000" dirty="0">
                <a:solidFill>
                  <a:srgbClr val="FF0000"/>
                </a:solidFill>
              </a:rPr>
              <a:t>Avoid Slicing in C++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40000" y="1302603"/>
            <a:ext cx="3505200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HourlyEmployee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bobCratchit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Employee clerk;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clerk = </a:t>
            </a:r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bobCratchit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  <a:endParaRPr lang="zh-CN" altLang="en-US" sz="16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9100" y="1302000"/>
            <a:ext cx="867052" cy="831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0529" y="1295400"/>
            <a:ext cx="2509838" cy="31474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7800" y="1295628"/>
            <a:ext cx="3280576" cy="31474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0000" y="3834825"/>
            <a:ext cx="35052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Vector&lt;Employee&gt; payroll;</a:t>
            </a:r>
          </a:p>
          <a:p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payroll.add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bobCratchit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  <a:endParaRPr lang="zh-CN" altLang="en-US" sz="16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8351" y="3834825"/>
            <a:ext cx="540682" cy="5832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8823110-F478-49B7-A10B-7A962C102C86}"/>
              </a:ext>
            </a:extLst>
          </p:cNvPr>
          <p:cNvSpPr/>
          <p:nvPr/>
        </p:nvSpPr>
        <p:spPr>
          <a:xfrm>
            <a:off x="987177" y="4953000"/>
            <a:ext cx="7169645" cy="13234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Vector&lt;Employee *&gt; payroll;</a:t>
            </a:r>
          </a:p>
          <a:p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payroll.add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(&amp;</a:t>
            </a:r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bobCratchit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for (Employee *ep : payroll)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   </a:t>
            </a:r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cout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 &lt;&lt; ep-&gt;</a:t>
            </a:r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getName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() &lt;&lt; ": " &lt;&lt; ep-&gt;</a:t>
            </a:r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getPay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() &lt;&lt; </a:t>
            </a:r>
            <a:r>
              <a:rPr lang="en-US" altLang="zh-CN" sz="1600" dirty="0" err="1">
                <a:solidFill>
                  <a:srgbClr val="000000"/>
                </a:solidFill>
                <a:latin typeface="Courier New"/>
                <a:cs typeface="Courier New"/>
              </a:rPr>
              <a:t>endl</a:t>
            </a:r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endParaRPr lang="zh-CN" altLang="en-US" sz="16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28121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22034</TotalTime>
  <Words>4594</Words>
  <Application>Microsoft Office PowerPoint</Application>
  <PresentationFormat>全屏显示(4:3)</PresentationFormat>
  <Paragraphs>744</Paragraphs>
  <Slides>39</Slides>
  <Notes>38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39</vt:i4>
      </vt:variant>
    </vt:vector>
  </HeadingPairs>
  <TitlesOfParts>
    <vt:vector size="47" baseType="lpstr">
      <vt:lpstr>Arial</vt:lpstr>
      <vt:lpstr>Courier New</vt:lpstr>
      <vt:lpstr>Helvetica</vt:lpstr>
      <vt:lpstr>Times New Roman</vt:lpstr>
      <vt:lpstr>Blank Presentation</vt:lpstr>
      <vt:lpstr>1_Blank Presentation</vt:lpstr>
      <vt:lpstr>2_Blank Presentation</vt:lpstr>
      <vt:lpstr>3_Blank Presentation</vt:lpstr>
      <vt:lpstr>Inheritance</vt:lpstr>
      <vt:lpstr>Class Hierarchies</vt:lpstr>
      <vt:lpstr>Simplified View of the Stream Hierarchy</vt:lpstr>
      <vt:lpstr>Representing Inheritance in C++</vt:lpstr>
      <vt:lpstr>Example: the Employee Hierarchy</vt:lpstr>
      <vt:lpstr>Abstract Classes and Virtual Methods</vt:lpstr>
      <vt:lpstr>Abstract Classes</vt:lpstr>
      <vt:lpstr>Differences between Python and C++</vt:lpstr>
      <vt:lpstr>Avoid Slicing in C++</vt:lpstr>
      <vt:lpstr>Representing Graphical Shapes</vt:lpstr>
      <vt:lpstr>The GObject Hierarchy</vt:lpstr>
      <vt:lpstr>The gobjects.h Interface</vt:lpstr>
      <vt:lpstr>The gobjects.h Interface</vt:lpstr>
      <vt:lpstr>The gobjects.h Interface</vt:lpstr>
      <vt:lpstr>The gobjects.h Interface</vt:lpstr>
      <vt:lpstr>The gobjects.h Interface</vt:lpstr>
      <vt:lpstr>The gobjects.h Interface</vt:lpstr>
      <vt:lpstr>Implementation of the GObject Class</vt:lpstr>
      <vt:lpstr>Implementation of the GLine Class</vt:lpstr>
      <vt:lpstr>Implementation of the GRect Class</vt:lpstr>
      <vt:lpstr>Implementation of the GOval Class</vt:lpstr>
      <vt:lpstr>Exercise: Do Not Enter</vt:lpstr>
      <vt:lpstr>Calling Superclass Constructors</vt:lpstr>
      <vt:lpstr>Exercise: Construct GCircle Using GOval</vt:lpstr>
      <vt:lpstr>Storing GObject pointers in a vector</vt:lpstr>
      <vt:lpstr>Storing GObject pointers in a vector</vt:lpstr>
      <vt:lpstr>Class Hierarchies</vt:lpstr>
      <vt:lpstr>Multiple Inheritance</vt:lpstr>
      <vt:lpstr>The GObject Hierarchy</vt:lpstr>
      <vt:lpstr>The GFillable Class</vt:lpstr>
      <vt:lpstr>The GFillable Class</vt:lpstr>
      <vt:lpstr>UML Diagram for the Stream Hierarchy</vt:lpstr>
      <vt:lpstr>UML Diagram for an Alternative Hierarchy</vt:lpstr>
      <vt:lpstr>Multiple Inheritance in the stream libraries</vt:lpstr>
      <vt:lpstr>Selected Classes in the Stream Hierarchy</vt:lpstr>
      <vt:lpstr>The Stream Hierarchy</vt:lpstr>
      <vt:lpstr>Multiple Inheritance</vt:lpstr>
      <vt:lpstr>Multiple Inheritance</vt:lpstr>
      <vt:lpstr>The End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3—Expressions</dc:title>
  <cp:lastModifiedBy>Prof. Huang Rui (SSE)</cp:lastModifiedBy>
  <cp:revision>255</cp:revision>
  <dcterms:created xsi:type="dcterms:W3CDTF">2014-07-04T07:42:04Z</dcterms:created>
  <dcterms:modified xsi:type="dcterms:W3CDTF">2019-04-25T08:16:43Z</dcterms:modified>
</cp:coreProperties>
</file>